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71" r:id="rId4"/>
    <p:sldId id="258" r:id="rId5"/>
    <p:sldId id="259" r:id="rId6"/>
    <p:sldId id="260" r:id="rId7"/>
    <p:sldId id="270" r:id="rId8"/>
    <p:sldId id="261" r:id="rId9"/>
    <p:sldId id="262" r:id="rId10"/>
    <p:sldId id="263" r:id="rId11"/>
    <p:sldId id="265" r:id="rId12"/>
    <p:sldId id="266" r:id="rId13"/>
    <p:sldId id="264" r:id="rId14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456" y="29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48414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rgbClr val="310044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48414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400" b="0" i="0">
                <a:solidFill>
                  <a:srgbClr val="48414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86401" y="373239"/>
            <a:ext cx="3925570" cy="8540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400" b="0" i="0">
                <a:solidFill>
                  <a:srgbClr val="48414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14610" y="2696242"/>
            <a:ext cx="11816715" cy="2667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310044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19400" y="-114300"/>
            <a:ext cx="18283555" cy="11328599"/>
            <a:chOff x="2743200" y="0"/>
            <a:chExt cx="18283555" cy="11328599"/>
          </a:xfrm>
        </p:grpSpPr>
        <p:sp>
          <p:nvSpPr>
            <p:cNvPr id="4" name="object 4"/>
            <p:cNvSpPr/>
            <p:nvPr/>
          </p:nvSpPr>
          <p:spPr>
            <a:xfrm>
              <a:off x="2743200" y="1041599"/>
              <a:ext cx="18283555" cy="10287000"/>
            </a:xfrm>
            <a:custGeom>
              <a:avLst/>
              <a:gdLst/>
              <a:ahLst/>
              <a:cxnLst/>
              <a:rect l="l" t="t" r="r" b="b"/>
              <a:pathLst>
                <a:path w="18283555" h="10287000">
                  <a:moveTo>
                    <a:pt x="18283533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18283533" y="0"/>
                  </a:lnTo>
                  <a:lnTo>
                    <a:pt x="18283533" y="10286999"/>
                  </a:lnTo>
                  <a:close/>
                </a:path>
              </a:pathLst>
            </a:custGeom>
            <a:solidFill>
              <a:srgbClr val="FFFFFF">
                <a:alpha val="7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8169608" y="0"/>
              <a:ext cx="10118725" cy="6774815"/>
            </a:xfrm>
            <a:custGeom>
              <a:avLst/>
              <a:gdLst/>
              <a:ahLst/>
              <a:cxnLst/>
              <a:rect l="l" t="t" r="r" b="b"/>
              <a:pathLst>
                <a:path w="10118725" h="6774815">
                  <a:moveTo>
                    <a:pt x="0" y="0"/>
                  </a:moveTo>
                  <a:lnTo>
                    <a:pt x="10118391" y="0"/>
                  </a:lnTo>
                  <a:lnTo>
                    <a:pt x="10118391" y="4034864"/>
                  </a:lnTo>
                  <a:lnTo>
                    <a:pt x="7204744" y="67745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00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353709" y="3300664"/>
              <a:ext cx="6934834" cy="6333490"/>
            </a:xfrm>
            <a:custGeom>
              <a:avLst/>
              <a:gdLst/>
              <a:ahLst/>
              <a:cxnLst/>
              <a:rect l="l" t="t" r="r" b="b"/>
              <a:pathLst>
                <a:path w="6934834" h="6333490">
                  <a:moveTo>
                    <a:pt x="3550544" y="0"/>
                  </a:moveTo>
                  <a:lnTo>
                    <a:pt x="6934290" y="0"/>
                  </a:lnTo>
                  <a:lnTo>
                    <a:pt x="6934290" y="2221226"/>
                  </a:lnTo>
                  <a:lnTo>
                    <a:pt x="5874014" y="3166582"/>
                  </a:lnTo>
                  <a:lnTo>
                    <a:pt x="6934290" y="4111939"/>
                  </a:lnTo>
                  <a:lnTo>
                    <a:pt x="6934290" y="6333166"/>
                  </a:lnTo>
                  <a:lnTo>
                    <a:pt x="3550544" y="6333166"/>
                  </a:lnTo>
                  <a:lnTo>
                    <a:pt x="0" y="3167451"/>
                  </a:lnTo>
                  <a:lnTo>
                    <a:pt x="0" y="3165714"/>
                  </a:lnTo>
                  <a:lnTo>
                    <a:pt x="3550544" y="0"/>
                  </a:lnTo>
                  <a:close/>
                </a:path>
              </a:pathLst>
            </a:custGeom>
            <a:solidFill>
              <a:srgbClr val="310044">
                <a:alpha val="90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815645" y="7402016"/>
              <a:ext cx="6472555" cy="2885440"/>
            </a:xfrm>
            <a:custGeom>
              <a:avLst/>
              <a:gdLst/>
              <a:ahLst/>
              <a:cxnLst/>
              <a:rect l="l" t="t" r="r" b="b"/>
              <a:pathLst>
                <a:path w="6472555" h="2885440">
                  <a:moveTo>
                    <a:pt x="6472353" y="2884983"/>
                  </a:moveTo>
                  <a:lnTo>
                    <a:pt x="0" y="2884983"/>
                  </a:lnTo>
                  <a:lnTo>
                    <a:pt x="3567182" y="0"/>
                  </a:lnTo>
                  <a:lnTo>
                    <a:pt x="6472353" y="2349577"/>
                  </a:lnTo>
                  <a:lnTo>
                    <a:pt x="6472353" y="2884983"/>
                  </a:lnTo>
                  <a:close/>
                </a:path>
              </a:pathLst>
            </a:custGeom>
            <a:solidFill>
              <a:srgbClr val="8B45A6">
                <a:alpha val="72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240000" y="225536"/>
              <a:ext cx="2552271" cy="2447927"/>
            </a:xfrm>
            <a:prstGeom prst="octagon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419529" y="163876"/>
            <a:ext cx="11283694" cy="412491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790064" algn="l">
              <a:lnSpc>
                <a:spcPct val="116100"/>
              </a:lnSpc>
              <a:spcBef>
                <a:spcPts val="95"/>
              </a:spcBef>
            </a:pPr>
            <a:r>
              <a:rPr lang="en-US" sz="9600" b="1" dirty="0"/>
              <a:t>I</a:t>
            </a:r>
            <a:r>
              <a:rPr lang="en-US" b="1" dirty="0"/>
              <a:t>ntelligent Crop Recommendation System</a:t>
            </a:r>
            <a:br>
              <a:rPr lang="en-US" sz="4000" b="1" dirty="0"/>
            </a:br>
            <a:endParaRPr lang="en-US" sz="88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D4DE3B5C-69D2-02E1-192B-76C517897261}"/>
              </a:ext>
            </a:extLst>
          </p:cNvPr>
          <p:cNvSpPr txBox="1">
            <a:spLocks/>
          </p:cNvSpPr>
          <p:nvPr/>
        </p:nvSpPr>
        <p:spPr>
          <a:xfrm>
            <a:off x="-309483" y="3903076"/>
            <a:ext cx="11712748" cy="28464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5400" b="0" i="0">
                <a:solidFill>
                  <a:srgbClr val="48414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marR="5080" indent="1790064" algn="l">
              <a:lnSpc>
                <a:spcPct val="116100"/>
              </a:lnSpc>
              <a:spcBef>
                <a:spcPts val="95"/>
              </a:spcBef>
            </a:pPr>
            <a:r>
              <a:rPr lang="en-US" b="1" kern="0" spc="85" dirty="0">
                <a:solidFill>
                  <a:srgbClr val="FF0000"/>
                </a:solidFill>
                <a:latin typeface="Arial"/>
                <a:cs typeface="Arial"/>
              </a:rPr>
              <a:t>Usama Rafique-031</a:t>
            </a:r>
          </a:p>
          <a:p>
            <a:pPr marL="12700" marR="5080" indent="1790064" algn="l">
              <a:lnSpc>
                <a:spcPct val="116100"/>
              </a:lnSpc>
              <a:spcBef>
                <a:spcPts val="95"/>
              </a:spcBef>
            </a:pPr>
            <a:r>
              <a:rPr lang="en-US" b="1" kern="0" spc="85" dirty="0">
                <a:solidFill>
                  <a:srgbClr val="FF0000"/>
                </a:solidFill>
                <a:latin typeface="Arial"/>
                <a:cs typeface="Arial"/>
              </a:rPr>
              <a:t>				  &amp;</a:t>
            </a:r>
          </a:p>
          <a:p>
            <a:pPr marL="12700" marR="5080" indent="1790064" algn="l">
              <a:lnSpc>
                <a:spcPct val="116100"/>
              </a:lnSpc>
              <a:spcBef>
                <a:spcPts val="95"/>
              </a:spcBef>
            </a:pPr>
            <a:r>
              <a:rPr lang="en-US" b="1" kern="0" spc="85" dirty="0">
                <a:solidFill>
                  <a:srgbClr val="FF0000"/>
                </a:solidFill>
                <a:latin typeface="Arial"/>
                <a:cs typeface="Arial"/>
              </a:rPr>
              <a:t>Kamran Ishfaq-035</a:t>
            </a:r>
            <a:endParaRPr lang="en-US" kern="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5" name="object 11">
            <a:extLst>
              <a:ext uri="{FF2B5EF4-FFF2-40B4-BE49-F238E27FC236}">
                <a16:creationId xmlns:a16="http://schemas.microsoft.com/office/drawing/2014/main" id="{46A10C82-0F7B-E4E9-5EBD-6DBF5EEB6263}"/>
              </a:ext>
            </a:extLst>
          </p:cNvPr>
          <p:cNvSpPr txBox="1">
            <a:spLocks/>
          </p:cNvSpPr>
          <p:nvPr/>
        </p:nvSpPr>
        <p:spPr>
          <a:xfrm>
            <a:off x="-737642" y="3225828"/>
            <a:ext cx="7391400" cy="5340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5400" b="0" i="0">
                <a:solidFill>
                  <a:srgbClr val="48414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marR="5080" indent="1790064" algn="l">
              <a:lnSpc>
                <a:spcPct val="116100"/>
              </a:lnSpc>
              <a:spcBef>
                <a:spcPts val="95"/>
              </a:spcBef>
            </a:pPr>
            <a:r>
              <a:rPr lang="en-US" sz="3200" b="1" kern="0" spc="85" dirty="0">
                <a:solidFill>
                  <a:srgbClr val="FF0000"/>
                </a:solidFill>
                <a:latin typeface="Arial"/>
                <a:cs typeface="Arial"/>
              </a:rPr>
              <a:t>Present By: (IT-7)</a:t>
            </a:r>
            <a:endParaRPr lang="en-US" sz="3200" kern="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6" name="object 11">
            <a:extLst>
              <a:ext uri="{FF2B5EF4-FFF2-40B4-BE49-F238E27FC236}">
                <a16:creationId xmlns:a16="http://schemas.microsoft.com/office/drawing/2014/main" id="{703DE134-58B5-EC95-D531-3567D0BBD409}"/>
              </a:ext>
            </a:extLst>
          </p:cNvPr>
          <p:cNvSpPr txBox="1">
            <a:spLocks/>
          </p:cNvSpPr>
          <p:nvPr/>
        </p:nvSpPr>
        <p:spPr>
          <a:xfrm>
            <a:off x="-154623" y="7476578"/>
            <a:ext cx="12115800" cy="13167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5400" b="0" i="0">
                <a:solidFill>
                  <a:srgbClr val="484141"/>
                </a:solidFill>
                <a:latin typeface="Trebuchet MS"/>
                <a:ea typeface="+mj-ea"/>
                <a:cs typeface="Trebuchet MS"/>
              </a:defRPr>
            </a:lvl1pPr>
          </a:lstStyle>
          <a:p>
            <a:pPr marL="12700" marR="5080" indent="1790064" algn="l">
              <a:lnSpc>
                <a:spcPct val="116100"/>
              </a:lnSpc>
              <a:spcBef>
                <a:spcPts val="95"/>
              </a:spcBef>
            </a:pPr>
            <a:r>
              <a:rPr lang="en-US" sz="8000" b="1" kern="0" spc="85" dirty="0">
                <a:solidFill>
                  <a:srgbClr val="FF0000"/>
                </a:solidFill>
                <a:latin typeface="Arial"/>
                <a:cs typeface="Arial"/>
              </a:rPr>
              <a:t>Artificial Intelligence</a:t>
            </a:r>
            <a:endParaRPr lang="en-US" sz="8000" kern="0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113839" y="0"/>
            <a:ext cx="8174779" cy="10287525"/>
            <a:chOff x="10113839" y="0"/>
            <a:chExt cx="8174779" cy="10287525"/>
          </a:xfrm>
        </p:grpSpPr>
        <p:sp>
          <p:nvSpPr>
            <p:cNvPr id="3" name="object 3"/>
            <p:cNvSpPr/>
            <p:nvPr/>
          </p:nvSpPr>
          <p:spPr>
            <a:xfrm>
              <a:off x="10113839" y="0"/>
              <a:ext cx="8174355" cy="6358255"/>
            </a:xfrm>
            <a:custGeom>
              <a:avLst/>
              <a:gdLst/>
              <a:ahLst/>
              <a:cxnLst/>
              <a:rect l="l" t="t" r="r" b="b"/>
              <a:pathLst>
                <a:path w="8174355" h="6358255">
                  <a:moveTo>
                    <a:pt x="0" y="0"/>
                  </a:moveTo>
                  <a:lnTo>
                    <a:pt x="8174160" y="0"/>
                  </a:lnTo>
                  <a:lnTo>
                    <a:pt x="8174160" y="5029311"/>
                  </a:lnTo>
                  <a:lnTo>
                    <a:pt x="6761429" y="6357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00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897241" y="2524771"/>
              <a:ext cx="6391275" cy="6502400"/>
            </a:xfrm>
            <a:custGeom>
              <a:avLst/>
              <a:gdLst/>
              <a:ahLst/>
              <a:cxnLst/>
              <a:rect l="l" t="t" r="r" b="b"/>
              <a:pathLst>
                <a:path w="6391275" h="6502400">
                  <a:moveTo>
                    <a:pt x="3639997" y="0"/>
                  </a:moveTo>
                  <a:lnTo>
                    <a:pt x="6390758" y="0"/>
                  </a:lnTo>
                  <a:lnTo>
                    <a:pt x="6390758" y="2613140"/>
                  </a:lnTo>
                  <a:lnTo>
                    <a:pt x="5675230" y="3251114"/>
                  </a:lnTo>
                  <a:lnTo>
                    <a:pt x="6390758" y="3889089"/>
                  </a:lnTo>
                  <a:lnTo>
                    <a:pt x="6390758" y="6502229"/>
                  </a:lnTo>
                  <a:lnTo>
                    <a:pt x="3639997" y="6502229"/>
                  </a:lnTo>
                  <a:lnTo>
                    <a:pt x="0" y="3256757"/>
                  </a:lnTo>
                  <a:lnTo>
                    <a:pt x="0" y="3245471"/>
                  </a:lnTo>
                  <a:lnTo>
                    <a:pt x="3639997" y="0"/>
                  </a:lnTo>
                  <a:close/>
                </a:path>
              </a:pathLst>
            </a:custGeom>
            <a:solidFill>
              <a:srgbClr val="310044">
                <a:alpha val="90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890993" y="6970285"/>
              <a:ext cx="6397625" cy="3317240"/>
            </a:xfrm>
            <a:custGeom>
              <a:avLst/>
              <a:gdLst/>
              <a:ahLst/>
              <a:cxnLst/>
              <a:rect l="l" t="t" r="r" b="b"/>
              <a:pathLst>
                <a:path w="6397625" h="3317240">
                  <a:moveTo>
                    <a:pt x="6397006" y="3316714"/>
                  </a:moveTo>
                  <a:lnTo>
                    <a:pt x="0" y="3316714"/>
                  </a:lnTo>
                  <a:lnTo>
                    <a:pt x="4212544" y="0"/>
                  </a:lnTo>
                  <a:lnTo>
                    <a:pt x="6397006" y="1719919"/>
                  </a:lnTo>
                  <a:lnTo>
                    <a:pt x="6397006" y="3316714"/>
                  </a:lnTo>
                  <a:close/>
                </a:path>
              </a:pathLst>
            </a:custGeom>
            <a:solidFill>
              <a:srgbClr val="8B45A6">
                <a:alpha val="72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95829" y="0"/>
              <a:ext cx="3192169" cy="791206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785081" y="1618339"/>
              <a:ext cx="2461895" cy="578485"/>
            </a:xfrm>
            <a:custGeom>
              <a:avLst/>
              <a:gdLst/>
              <a:ahLst/>
              <a:cxnLst/>
              <a:rect l="l" t="t" r="r" b="b"/>
              <a:pathLst>
                <a:path w="2461894" h="578485">
                  <a:moveTo>
                    <a:pt x="2461345" y="578011"/>
                  </a:moveTo>
                  <a:lnTo>
                    <a:pt x="0" y="2248"/>
                  </a:lnTo>
                  <a:lnTo>
                    <a:pt x="2185163" y="0"/>
                  </a:lnTo>
                  <a:lnTo>
                    <a:pt x="2461345" y="578011"/>
                  </a:lnTo>
                  <a:close/>
                </a:path>
              </a:pathLst>
            </a:custGeom>
            <a:solidFill>
              <a:srgbClr val="C2A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783617" y="346193"/>
              <a:ext cx="5504815" cy="1274445"/>
            </a:xfrm>
            <a:custGeom>
              <a:avLst/>
              <a:gdLst/>
              <a:ahLst/>
              <a:cxnLst/>
              <a:rect l="l" t="t" r="r" b="b"/>
              <a:pathLst>
                <a:path w="5504815" h="1274445">
                  <a:moveTo>
                    <a:pt x="1453" y="1274383"/>
                  </a:moveTo>
                  <a:lnTo>
                    <a:pt x="0" y="262883"/>
                  </a:lnTo>
                  <a:lnTo>
                    <a:pt x="5504383" y="0"/>
                  </a:lnTo>
                  <a:lnTo>
                    <a:pt x="5504383" y="1268747"/>
                  </a:lnTo>
                  <a:lnTo>
                    <a:pt x="1453" y="1274383"/>
                  </a:lnTo>
                  <a:close/>
                </a:path>
              </a:pathLst>
            </a:custGeom>
            <a:solidFill>
              <a:srgbClr val="8B45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028777" y="7505700"/>
              <a:ext cx="2573423" cy="2573423"/>
            </a:xfrm>
            <a:prstGeom prst="octagon">
              <a:avLst/>
            </a:prstGeom>
          </p:spPr>
        </p:pic>
      </p:grpSp>
      <p:sp>
        <p:nvSpPr>
          <p:cNvPr id="10" name="object 10"/>
          <p:cNvSpPr/>
          <p:nvPr/>
        </p:nvSpPr>
        <p:spPr>
          <a:xfrm>
            <a:off x="0" y="470772"/>
            <a:ext cx="429259" cy="641985"/>
          </a:xfrm>
          <a:custGeom>
            <a:avLst/>
            <a:gdLst/>
            <a:ahLst/>
            <a:cxnLst/>
            <a:rect l="l" t="t" r="r" b="b"/>
            <a:pathLst>
              <a:path w="429259" h="641985">
                <a:moveTo>
                  <a:pt x="282338" y="641366"/>
                </a:moveTo>
                <a:lnTo>
                  <a:pt x="0" y="641366"/>
                </a:lnTo>
                <a:lnTo>
                  <a:pt x="0" y="622233"/>
                </a:lnTo>
                <a:lnTo>
                  <a:pt x="282338" y="622233"/>
                </a:lnTo>
                <a:lnTo>
                  <a:pt x="331881" y="612206"/>
                </a:lnTo>
                <a:lnTo>
                  <a:pt x="372398" y="584874"/>
                </a:lnTo>
                <a:lnTo>
                  <a:pt x="399745" y="544361"/>
                </a:lnTo>
                <a:lnTo>
                  <a:pt x="409781" y="494791"/>
                </a:lnTo>
                <a:lnTo>
                  <a:pt x="409781" y="146574"/>
                </a:lnTo>
                <a:lnTo>
                  <a:pt x="399753" y="97031"/>
                </a:lnTo>
                <a:lnTo>
                  <a:pt x="372421" y="56515"/>
                </a:lnTo>
                <a:lnTo>
                  <a:pt x="331908" y="29168"/>
                </a:lnTo>
                <a:lnTo>
                  <a:pt x="282338" y="19132"/>
                </a:lnTo>
                <a:lnTo>
                  <a:pt x="0" y="19132"/>
                </a:lnTo>
                <a:lnTo>
                  <a:pt x="0" y="0"/>
                </a:lnTo>
                <a:lnTo>
                  <a:pt x="282338" y="0"/>
                </a:lnTo>
                <a:lnTo>
                  <a:pt x="328612" y="7486"/>
                </a:lnTo>
                <a:lnTo>
                  <a:pt x="368842" y="28321"/>
                </a:lnTo>
                <a:lnTo>
                  <a:pt x="400591" y="60071"/>
                </a:lnTo>
                <a:lnTo>
                  <a:pt x="421427" y="100300"/>
                </a:lnTo>
                <a:lnTo>
                  <a:pt x="428913" y="146574"/>
                </a:lnTo>
                <a:lnTo>
                  <a:pt x="428913" y="494791"/>
                </a:lnTo>
                <a:lnTo>
                  <a:pt x="421427" y="541065"/>
                </a:lnTo>
                <a:lnTo>
                  <a:pt x="400591" y="581294"/>
                </a:lnTo>
                <a:lnTo>
                  <a:pt x="368841" y="613044"/>
                </a:lnTo>
                <a:lnTo>
                  <a:pt x="328612" y="633879"/>
                </a:lnTo>
                <a:lnTo>
                  <a:pt x="282338" y="641366"/>
                </a:lnTo>
                <a:close/>
              </a:path>
            </a:pathLst>
          </a:custGeom>
          <a:solidFill>
            <a:srgbClr val="4500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6505" y="0"/>
            <a:ext cx="531495" cy="377190"/>
          </a:xfrm>
          <a:custGeom>
            <a:avLst/>
            <a:gdLst/>
            <a:ahLst/>
            <a:cxnLst/>
            <a:rect l="l" t="t" r="r" b="b"/>
            <a:pathLst>
              <a:path w="531494" h="377190">
                <a:moveTo>
                  <a:pt x="408759" y="376623"/>
                </a:moveTo>
                <a:lnTo>
                  <a:pt x="122281" y="376623"/>
                </a:lnTo>
                <a:lnTo>
                  <a:pt x="74739" y="366995"/>
                </a:lnTo>
                <a:lnTo>
                  <a:pt x="35864" y="340758"/>
                </a:lnTo>
                <a:lnTo>
                  <a:pt x="9628" y="301883"/>
                </a:lnTo>
                <a:lnTo>
                  <a:pt x="0" y="254341"/>
                </a:lnTo>
                <a:lnTo>
                  <a:pt x="0" y="0"/>
                </a:lnTo>
                <a:lnTo>
                  <a:pt x="19131" y="0"/>
                </a:lnTo>
                <a:lnTo>
                  <a:pt x="19131" y="254341"/>
                </a:lnTo>
                <a:lnTo>
                  <a:pt x="27248" y="294460"/>
                </a:lnTo>
                <a:lnTo>
                  <a:pt x="49372" y="327251"/>
                </a:lnTo>
                <a:lnTo>
                  <a:pt x="82162" y="349374"/>
                </a:lnTo>
                <a:lnTo>
                  <a:pt x="122281" y="357491"/>
                </a:lnTo>
                <a:lnTo>
                  <a:pt x="470384" y="357491"/>
                </a:lnTo>
                <a:lnTo>
                  <a:pt x="456302" y="366995"/>
                </a:lnTo>
                <a:lnTo>
                  <a:pt x="408759" y="376623"/>
                </a:lnTo>
                <a:close/>
              </a:path>
              <a:path w="531494" h="377190">
                <a:moveTo>
                  <a:pt x="470384" y="357491"/>
                </a:moveTo>
                <a:lnTo>
                  <a:pt x="408759" y="357491"/>
                </a:lnTo>
                <a:lnTo>
                  <a:pt x="448878" y="349374"/>
                </a:lnTo>
                <a:lnTo>
                  <a:pt x="481669" y="327251"/>
                </a:lnTo>
                <a:lnTo>
                  <a:pt x="503792" y="294460"/>
                </a:lnTo>
                <a:lnTo>
                  <a:pt x="511909" y="254341"/>
                </a:lnTo>
                <a:lnTo>
                  <a:pt x="511909" y="0"/>
                </a:lnTo>
                <a:lnTo>
                  <a:pt x="531041" y="0"/>
                </a:lnTo>
                <a:lnTo>
                  <a:pt x="531041" y="254341"/>
                </a:lnTo>
                <a:lnTo>
                  <a:pt x="521413" y="301883"/>
                </a:lnTo>
                <a:lnTo>
                  <a:pt x="495176" y="340758"/>
                </a:lnTo>
                <a:lnTo>
                  <a:pt x="470384" y="357491"/>
                </a:lnTo>
                <a:close/>
              </a:path>
            </a:pathLst>
          </a:custGeom>
          <a:solidFill>
            <a:srgbClr val="45006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3421104" y="604119"/>
            <a:ext cx="4609465" cy="69442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440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Crop</a:t>
            </a:r>
            <a:endParaRPr sz="4400" dirty="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88595" y="1907581"/>
            <a:ext cx="11040380" cy="3397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defRPr sz="2000">
                <a:solidFill>
                  <a:srgbClr val="282828"/>
                </a:solidFill>
              </a:defRPr>
            </a:pPr>
            <a:r>
              <a:rPr lang="en-US" sz="4000" dirty="0"/>
              <a:t>-  </a:t>
            </a:r>
            <a:r>
              <a:rPr lang="en-US" sz="4400" dirty="0"/>
              <a:t>HTML form input to backend.</a:t>
            </a:r>
            <a:br>
              <a:rPr lang="en-US" sz="4400" dirty="0"/>
            </a:br>
            <a:r>
              <a:rPr lang="en-US" sz="4400" dirty="0"/>
              <a:t>- Predicts crop and shows output.</a:t>
            </a:r>
            <a:br>
              <a:rPr lang="en-US" sz="4400" dirty="0"/>
            </a:br>
            <a:r>
              <a:rPr lang="en-US" sz="4400" dirty="0"/>
              <a:t>- Suitable for web API integration or mobile                            apps.</a:t>
            </a:r>
            <a:br>
              <a:rPr lang="en-US" sz="4400" dirty="0"/>
            </a:br>
            <a:r>
              <a:rPr lang="en-US" sz="4400" dirty="0"/>
              <a:t>- Works as backend service.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0839" y="599686"/>
            <a:ext cx="698916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u="sng" dirty="0">
                <a:solidFill>
                  <a:srgbClr val="003366"/>
                </a:solidFill>
              </a:rPr>
              <a:t>R</a:t>
            </a:r>
            <a:r>
              <a:rPr sz="6600" b="1" u="sng" dirty="0">
                <a:solidFill>
                  <a:srgbClr val="003366"/>
                </a:solidFill>
              </a:rPr>
              <a:t>eplicate_app.py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C56A69D-FA60-26BD-8F24-BE3AFEA18A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6039635"/>
            <a:ext cx="6824029" cy="364767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23AFC71-7410-BD38-71D4-683A0F4C3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8365" y="7586257"/>
            <a:ext cx="5849417" cy="21645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113839" y="0"/>
            <a:ext cx="8174779" cy="10287525"/>
            <a:chOff x="10113839" y="0"/>
            <a:chExt cx="8174779" cy="10287525"/>
          </a:xfrm>
        </p:grpSpPr>
        <p:sp>
          <p:nvSpPr>
            <p:cNvPr id="5" name="object 5"/>
            <p:cNvSpPr/>
            <p:nvPr/>
          </p:nvSpPr>
          <p:spPr>
            <a:xfrm>
              <a:off x="10113839" y="0"/>
              <a:ext cx="8174355" cy="6358255"/>
            </a:xfrm>
            <a:custGeom>
              <a:avLst/>
              <a:gdLst/>
              <a:ahLst/>
              <a:cxnLst/>
              <a:rect l="l" t="t" r="r" b="b"/>
              <a:pathLst>
                <a:path w="8174355" h="6358255">
                  <a:moveTo>
                    <a:pt x="0" y="0"/>
                  </a:moveTo>
                  <a:lnTo>
                    <a:pt x="8174160" y="0"/>
                  </a:lnTo>
                  <a:lnTo>
                    <a:pt x="8174160" y="5029311"/>
                  </a:lnTo>
                  <a:lnTo>
                    <a:pt x="6761429" y="6357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00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897241" y="2524771"/>
              <a:ext cx="6391275" cy="6502400"/>
            </a:xfrm>
            <a:custGeom>
              <a:avLst/>
              <a:gdLst/>
              <a:ahLst/>
              <a:cxnLst/>
              <a:rect l="l" t="t" r="r" b="b"/>
              <a:pathLst>
                <a:path w="6391275" h="6502400">
                  <a:moveTo>
                    <a:pt x="3639997" y="0"/>
                  </a:moveTo>
                  <a:lnTo>
                    <a:pt x="6390758" y="0"/>
                  </a:lnTo>
                  <a:lnTo>
                    <a:pt x="6390758" y="2613140"/>
                  </a:lnTo>
                  <a:lnTo>
                    <a:pt x="5675230" y="3251114"/>
                  </a:lnTo>
                  <a:lnTo>
                    <a:pt x="6390758" y="3889089"/>
                  </a:lnTo>
                  <a:lnTo>
                    <a:pt x="6390758" y="6502229"/>
                  </a:lnTo>
                  <a:lnTo>
                    <a:pt x="3639997" y="6502229"/>
                  </a:lnTo>
                  <a:lnTo>
                    <a:pt x="0" y="3256757"/>
                  </a:lnTo>
                  <a:lnTo>
                    <a:pt x="0" y="3245471"/>
                  </a:lnTo>
                  <a:lnTo>
                    <a:pt x="3639997" y="0"/>
                  </a:lnTo>
                  <a:close/>
                </a:path>
              </a:pathLst>
            </a:custGeom>
            <a:solidFill>
              <a:srgbClr val="310044">
                <a:alpha val="90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890993" y="6970285"/>
              <a:ext cx="6397625" cy="3317240"/>
            </a:xfrm>
            <a:custGeom>
              <a:avLst/>
              <a:gdLst/>
              <a:ahLst/>
              <a:cxnLst/>
              <a:rect l="l" t="t" r="r" b="b"/>
              <a:pathLst>
                <a:path w="6397625" h="3317240">
                  <a:moveTo>
                    <a:pt x="6397006" y="3316714"/>
                  </a:moveTo>
                  <a:lnTo>
                    <a:pt x="0" y="3316714"/>
                  </a:lnTo>
                  <a:lnTo>
                    <a:pt x="4212544" y="0"/>
                  </a:lnTo>
                  <a:lnTo>
                    <a:pt x="6397006" y="1719919"/>
                  </a:lnTo>
                  <a:lnTo>
                    <a:pt x="6397006" y="3316714"/>
                  </a:lnTo>
                  <a:close/>
                </a:path>
              </a:pathLst>
            </a:custGeom>
            <a:solidFill>
              <a:srgbClr val="8B45A6">
                <a:alpha val="72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95828" y="0"/>
              <a:ext cx="3192169" cy="791206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2785081" y="1618339"/>
              <a:ext cx="2461895" cy="578485"/>
            </a:xfrm>
            <a:custGeom>
              <a:avLst/>
              <a:gdLst/>
              <a:ahLst/>
              <a:cxnLst/>
              <a:rect l="l" t="t" r="r" b="b"/>
              <a:pathLst>
                <a:path w="2461894" h="578485">
                  <a:moveTo>
                    <a:pt x="2461345" y="578011"/>
                  </a:moveTo>
                  <a:lnTo>
                    <a:pt x="0" y="2248"/>
                  </a:lnTo>
                  <a:lnTo>
                    <a:pt x="2185163" y="0"/>
                  </a:lnTo>
                  <a:lnTo>
                    <a:pt x="2461345" y="578011"/>
                  </a:lnTo>
                  <a:close/>
                </a:path>
              </a:pathLst>
            </a:custGeom>
            <a:solidFill>
              <a:srgbClr val="C2A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783617" y="346193"/>
              <a:ext cx="5504815" cy="1274445"/>
            </a:xfrm>
            <a:custGeom>
              <a:avLst/>
              <a:gdLst/>
              <a:ahLst/>
              <a:cxnLst/>
              <a:rect l="l" t="t" r="r" b="b"/>
              <a:pathLst>
                <a:path w="5504815" h="1274445">
                  <a:moveTo>
                    <a:pt x="1453" y="1274383"/>
                  </a:moveTo>
                  <a:lnTo>
                    <a:pt x="0" y="262883"/>
                  </a:lnTo>
                  <a:lnTo>
                    <a:pt x="5504383" y="0"/>
                  </a:lnTo>
                  <a:lnTo>
                    <a:pt x="5504383" y="1268747"/>
                  </a:lnTo>
                  <a:lnTo>
                    <a:pt x="1453" y="1274383"/>
                  </a:lnTo>
                  <a:close/>
                </a:path>
              </a:pathLst>
            </a:custGeom>
            <a:solidFill>
              <a:srgbClr val="8B45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028777" y="7429500"/>
              <a:ext cx="2573423" cy="2573423"/>
            </a:xfrm>
            <a:prstGeom prst="octagon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83187" y="2028755"/>
            <a:ext cx="12013613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4800" dirty="0"/>
              <a:t>.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3351850" y="531708"/>
            <a:ext cx="4747895" cy="7785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4900" spc="670" dirty="0">
                <a:solidFill>
                  <a:srgbClr val="FFFFFF"/>
                </a:solidFill>
                <a:latin typeface="Trebuchet MS"/>
                <a:cs typeface="Trebuchet MS"/>
              </a:rPr>
              <a:t>Crop</a:t>
            </a:r>
            <a:endParaRPr sz="4900" dirty="0">
              <a:latin typeface="Trebuchet MS"/>
              <a:cs typeface="Trebuchet M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CC84F9-92EA-E5DC-3586-001F51257FF0}"/>
              </a:ext>
            </a:extLst>
          </p:cNvPr>
          <p:cNvSpPr txBox="1"/>
          <p:nvPr/>
        </p:nvSpPr>
        <p:spPr>
          <a:xfrm>
            <a:off x="457200" y="274320"/>
            <a:ext cx="6869573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 dirty="0">
                <a:solidFill>
                  <a:srgbClr val="003366"/>
                </a:solidFill>
              </a:rPr>
              <a:t>Model Output Example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24987E-FC47-6FF2-4DF1-EEA602FF9C8A}"/>
              </a:ext>
            </a:extLst>
          </p:cNvPr>
          <p:cNvSpPr txBox="1"/>
          <p:nvPr/>
        </p:nvSpPr>
        <p:spPr>
          <a:xfrm>
            <a:off x="322120" y="2179635"/>
            <a:ext cx="12174680" cy="233910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dirty="0"/>
          </a:p>
          <a:p>
            <a:pPr>
              <a:defRPr sz="2000">
                <a:solidFill>
                  <a:srgbClr val="282828"/>
                </a:solidFill>
              </a:defRPr>
            </a:pPr>
            <a:r>
              <a:rPr sz="3200" dirty="0"/>
              <a:t>- Input: N=92, P=42, K=43, Temp=21, Humidity=82, pH=6.5, Rainfall=202</a:t>
            </a:r>
            <a:br>
              <a:rPr sz="3200" dirty="0"/>
            </a:br>
            <a:r>
              <a:rPr sz="3200" dirty="0"/>
              <a:t>- Prediction: Rice</a:t>
            </a:r>
            <a:br>
              <a:rPr sz="3200" dirty="0"/>
            </a:br>
            <a:r>
              <a:rPr sz="3200" dirty="0"/>
              <a:t>- Displayed via </a:t>
            </a:r>
            <a:r>
              <a:rPr sz="3200" dirty="0" err="1"/>
              <a:t>Streamlit</a:t>
            </a:r>
            <a:r>
              <a:rPr sz="3200" dirty="0"/>
              <a:t> or Flask interface.</a:t>
            </a:r>
            <a:br>
              <a:rPr sz="3200" dirty="0"/>
            </a:br>
            <a:r>
              <a:rPr sz="3200" dirty="0"/>
              <a:t>- Screenshot recommended in presentation.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387" y="5023755"/>
            <a:ext cx="9559596" cy="48114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711" y="0"/>
            <a:ext cx="18267907" cy="10287525"/>
            <a:chOff x="20711" y="0"/>
            <a:chExt cx="18267907" cy="102875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711" y="0"/>
              <a:ext cx="18267289" cy="1028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0113839" y="0"/>
              <a:ext cx="8174355" cy="6358255"/>
            </a:xfrm>
            <a:custGeom>
              <a:avLst/>
              <a:gdLst/>
              <a:ahLst/>
              <a:cxnLst/>
              <a:rect l="l" t="t" r="r" b="b"/>
              <a:pathLst>
                <a:path w="8174355" h="6358255">
                  <a:moveTo>
                    <a:pt x="0" y="0"/>
                  </a:moveTo>
                  <a:lnTo>
                    <a:pt x="8174160" y="0"/>
                  </a:lnTo>
                  <a:lnTo>
                    <a:pt x="8174160" y="5029311"/>
                  </a:lnTo>
                  <a:lnTo>
                    <a:pt x="6761429" y="6357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00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897241" y="2524771"/>
              <a:ext cx="6391275" cy="6502400"/>
            </a:xfrm>
            <a:custGeom>
              <a:avLst/>
              <a:gdLst/>
              <a:ahLst/>
              <a:cxnLst/>
              <a:rect l="l" t="t" r="r" b="b"/>
              <a:pathLst>
                <a:path w="6391275" h="6502400">
                  <a:moveTo>
                    <a:pt x="3639997" y="0"/>
                  </a:moveTo>
                  <a:lnTo>
                    <a:pt x="6390758" y="0"/>
                  </a:lnTo>
                  <a:lnTo>
                    <a:pt x="6390758" y="2613140"/>
                  </a:lnTo>
                  <a:lnTo>
                    <a:pt x="5675230" y="3251114"/>
                  </a:lnTo>
                  <a:lnTo>
                    <a:pt x="6390758" y="3889089"/>
                  </a:lnTo>
                  <a:lnTo>
                    <a:pt x="6390758" y="6502229"/>
                  </a:lnTo>
                  <a:lnTo>
                    <a:pt x="3639997" y="6502229"/>
                  </a:lnTo>
                  <a:lnTo>
                    <a:pt x="0" y="3256757"/>
                  </a:lnTo>
                  <a:lnTo>
                    <a:pt x="0" y="3245471"/>
                  </a:lnTo>
                  <a:lnTo>
                    <a:pt x="3639997" y="0"/>
                  </a:lnTo>
                  <a:close/>
                </a:path>
              </a:pathLst>
            </a:custGeom>
            <a:solidFill>
              <a:srgbClr val="310044">
                <a:alpha val="90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890993" y="6970285"/>
              <a:ext cx="6397625" cy="3317240"/>
            </a:xfrm>
            <a:custGeom>
              <a:avLst/>
              <a:gdLst/>
              <a:ahLst/>
              <a:cxnLst/>
              <a:rect l="l" t="t" r="r" b="b"/>
              <a:pathLst>
                <a:path w="6397625" h="3317240">
                  <a:moveTo>
                    <a:pt x="6397006" y="3316714"/>
                  </a:moveTo>
                  <a:lnTo>
                    <a:pt x="0" y="3316714"/>
                  </a:lnTo>
                  <a:lnTo>
                    <a:pt x="4212544" y="0"/>
                  </a:lnTo>
                  <a:lnTo>
                    <a:pt x="6397006" y="1719919"/>
                  </a:lnTo>
                  <a:lnTo>
                    <a:pt x="6397006" y="3316714"/>
                  </a:lnTo>
                  <a:close/>
                </a:path>
              </a:pathLst>
            </a:custGeom>
            <a:solidFill>
              <a:srgbClr val="8B45A6">
                <a:alpha val="72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95829" y="0"/>
              <a:ext cx="3192169" cy="791206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785080" y="1618339"/>
              <a:ext cx="2461895" cy="578485"/>
            </a:xfrm>
            <a:custGeom>
              <a:avLst/>
              <a:gdLst/>
              <a:ahLst/>
              <a:cxnLst/>
              <a:rect l="l" t="t" r="r" b="b"/>
              <a:pathLst>
                <a:path w="2461894" h="578485">
                  <a:moveTo>
                    <a:pt x="2461345" y="578011"/>
                  </a:moveTo>
                  <a:lnTo>
                    <a:pt x="0" y="2248"/>
                  </a:lnTo>
                  <a:lnTo>
                    <a:pt x="2185163" y="0"/>
                  </a:lnTo>
                  <a:lnTo>
                    <a:pt x="2461345" y="578011"/>
                  </a:lnTo>
                  <a:close/>
                </a:path>
              </a:pathLst>
            </a:custGeom>
            <a:solidFill>
              <a:srgbClr val="C2A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783617" y="346193"/>
              <a:ext cx="5504815" cy="1274445"/>
            </a:xfrm>
            <a:custGeom>
              <a:avLst/>
              <a:gdLst/>
              <a:ahLst/>
              <a:cxnLst/>
              <a:rect l="l" t="t" r="r" b="b"/>
              <a:pathLst>
                <a:path w="5504815" h="1274445">
                  <a:moveTo>
                    <a:pt x="1453" y="1274383"/>
                  </a:moveTo>
                  <a:lnTo>
                    <a:pt x="0" y="262883"/>
                  </a:lnTo>
                  <a:lnTo>
                    <a:pt x="5504383" y="0"/>
                  </a:lnTo>
                  <a:lnTo>
                    <a:pt x="5504383" y="1268747"/>
                  </a:lnTo>
                  <a:lnTo>
                    <a:pt x="1453" y="1274383"/>
                  </a:lnTo>
                  <a:close/>
                </a:path>
              </a:pathLst>
            </a:custGeom>
            <a:solidFill>
              <a:srgbClr val="8B45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028777" y="7505700"/>
              <a:ext cx="2573423" cy="2573423"/>
            </a:xfrm>
            <a:prstGeom prst="octagon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67648" y="2348636"/>
              <a:ext cx="361315" cy="0"/>
            </a:xfrm>
            <a:custGeom>
              <a:avLst/>
              <a:gdLst/>
              <a:ahLst/>
              <a:cxnLst/>
              <a:rect l="l" t="t" r="r" b="b"/>
              <a:pathLst>
                <a:path w="361315">
                  <a:moveTo>
                    <a:pt x="0" y="0"/>
                  </a:moveTo>
                  <a:lnTo>
                    <a:pt x="361051" y="0"/>
                  </a:lnTo>
                </a:path>
              </a:pathLst>
            </a:custGeom>
            <a:ln w="857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3941060" y="531708"/>
            <a:ext cx="3569335" cy="7785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4900" spc="660" dirty="0">
                <a:solidFill>
                  <a:srgbClr val="FFFFFF"/>
                </a:solidFill>
                <a:latin typeface="Trebuchet MS"/>
                <a:cs typeface="Trebuchet MS"/>
              </a:rPr>
              <a:t>Crop</a:t>
            </a:r>
            <a:endParaRPr sz="4900" dirty="0">
              <a:latin typeface="Trebuchet MS"/>
              <a:cs typeface="Trebuchet M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ED08D5-7F5C-FDF9-A67D-38E389848376}"/>
              </a:ext>
            </a:extLst>
          </p:cNvPr>
          <p:cNvSpPr txBox="1"/>
          <p:nvPr/>
        </p:nvSpPr>
        <p:spPr>
          <a:xfrm>
            <a:off x="457200" y="274320"/>
            <a:ext cx="6869573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5400" b="1" dirty="0">
                <a:solidFill>
                  <a:srgbClr val="003366"/>
                </a:solidFill>
              </a:rPr>
              <a:t>Model Output Example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0E5F03-3FC0-052D-E684-418C18C0485B}"/>
              </a:ext>
            </a:extLst>
          </p:cNvPr>
          <p:cNvSpPr txBox="1"/>
          <p:nvPr/>
        </p:nvSpPr>
        <p:spPr>
          <a:xfrm>
            <a:off x="304688" y="1821069"/>
            <a:ext cx="12174680" cy="24929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endParaRPr sz="2800" dirty="0"/>
          </a:p>
          <a:p>
            <a:pPr>
              <a:defRPr sz="2000">
                <a:solidFill>
                  <a:srgbClr val="282828"/>
                </a:solidFill>
              </a:defRPr>
            </a:pPr>
            <a:r>
              <a:rPr sz="3200" dirty="0"/>
              <a:t>- Input: N=92, P=42, K=43, Temp=21, Humidity=82, pH=6.5, Rainfall=202</a:t>
            </a:r>
            <a:br>
              <a:rPr sz="3200" dirty="0"/>
            </a:br>
            <a:r>
              <a:rPr sz="3200" dirty="0"/>
              <a:t>- Prediction: Rice</a:t>
            </a:r>
            <a:br>
              <a:rPr sz="3200" dirty="0"/>
            </a:br>
            <a:r>
              <a:rPr sz="3200" dirty="0"/>
              <a:t>- Displayed via </a:t>
            </a:r>
            <a:r>
              <a:rPr sz="3200" dirty="0" err="1"/>
              <a:t>Streamlit</a:t>
            </a:r>
            <a:r>
              <a:rPr sz="3200" dirty="0"/>
              <a:t> or Flask interface.</a:t>
            </a:r>
            <a:br>
              <a:rPr sz="3200" dirty="0"/>
            </a:br>
            <a:r>
              <a:rPr sz="3200" dirty="0"/>
              <a:t>- Screenshot recommended in presentation.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A67A600-E350-67B6-2483-4F3AE3800D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124" y="4937479"/>
            <a:ext cx="11159308" cy="51053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113839" y="0"/>
            <a:ext cx="8174779" cy="10287525"/>
            <a:chOff x="10113839" y="0"/>
            <a:chExt cx="8174779" cy="10287525"/>
          </a:xfrm>
        </p:grpSpPr>
        <p:sp>
          <p:nvSpPr>
            <p:cNvPr id="4" name="object 4"/>
            <p:cNvSpPr/>
            <p:nvPr/>
          </p:nvSpPr>
          <p:spPr>
            <a:xfrm>
              <a:off x="10113839" y="0"/>
              <a:ext cx="8174355" cy="6358255"/>
            </a:xfrm>
            <a:custGeom>
              <a:avLst/>
              <a:gdLst/>
              <a:ahLst/>
              <a:cxnLst/>
              <a:rect l="l" t="t" r="r" b="b"/>
              <a:pathLst>
                <a:path w="8174355" h="6358255">
                  <a:moveTo>
                    <a:pt x="0" y="0"/>
                  </a:moveTo>
                  <a:lnTo>
                    <a:pt x="8174160" y="0"/>
                  </a:lnTo>
                  <a:lnTo>
                    <a:pt x="8174160" y="5029311"/>
                  </a:lnTo>
                  <a:lnTo>
                    <a:pt x="6761429" y="6357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00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897241" y="2524771"/>
              <a:ext cx="6391275" cy="6502400"/>
            </a:xfrm>
            <a:custGeom>
              <a:avLst/>
              <a:gdLst/>
              <a:ahLst/>
              <a:cxnLst/>
              <a:rect l="l" t="t" r="r" b="b"/>
              <a:pathLst>
                <a:path w="6391275" h="6502400">
                  <a:moveTo>
                    <a:pt x="3639997" y="0"/>
                  </a:moveTo>
                  <a:lnTo>
                    <a:pt x="6390758" y="0"/>
                  </a:lnTo>
                  <a:lnTo>
                    <a:pt x="6390758" y="2613140"/>
                  </a:lnTo>
                  <a:lnTo>
                    <a:pt x="5675230" y="3251114"/>
                  </a:lnTo>
                  <a:lnTo>
                    <a:pt x="6390758" y="3889089"/>
                  </a:lnTo>
                  <a:lnTo>
                    <a:pt x="6390758" y="6502229"/>
                  </a:lnTo>
                  <a:lnTo>
                    <a:pt x="3639997" y="6502229"/>
                  </a:lnTo>
                  <a:lnTo>
                    <a:pt x="0" y="3256757"/>
                  </a:lnTo>
                  <a:lnTo>
                    <a:pt x="0" y="3245471"/>
                  </a:lnTo>
                  <a:lnTo>
                    <a:pt x="3639997" y="0"/>
                  </a:lnTo>
                  <a:close/>
                </a:path>
              </a:pathLst>
            </a:custGeom>
            <a:solidFill>
              <a:srgbClr val="310044">
                <a:alpha val="90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890993" y="6970285"/>
              <a:ext cx="6397625" cy="3317240"/>
            </a:xfrm>
            <a:custGeom>
              <a:avLst/>
              <a:gdLst/>
              <a:ahLst/>
              <a:cxnLst/>
              <a:rect l="l" t="t" r="r" b="b"/>
              <a:pathLst>
                <a:path w="6397625" h="3317240">
                  <a:moveTo>
                    <a:pt x="6397006" y="3316714"/>
                  </a:moveTo>
                  <a:lnTo>
                    <a:pt x="0" y="3316714"/>
                  </a:lnTo>
                  <a:lnTo>
                    <a:pt x="4212544" y="0"/>
                  </a:lnTo>
                  <a:lnTo>
                    <a:pt x="6397006" y="1719919"/>
                  </a:lnTo>
                  <a:lnTo>
                    <a:pt x="6397006" y="3316714"/>
                  </a:lnTo>
                  <a:close/>
                </a:path>
              </a:pathLst>
            </a:custGeom>
            <a:solidFill>
              <a:srgbClr val="8B45A6">
                <a:alpha val="72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95828" y="0"/>
              <a:ext cx="3192169" cy="791206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785081" y="1618339"/>
              <a:ext cx="2461895" cy="578485"/>
            </a:xfrm>
            <a:custGeom>
              <a:avLst/>
              <a:gdLst/>
              <a:ahLst/>
              <a:cxnLst/>
              <a:rect l="l" t="t" r="r" b="b"/>
              <a:pathLst>
                <a:path w="2461894" h="578485">
                  <a:moveTo>
                    <a:pt x="2461345" y="578011"/>
                  </a:moveTo>
                  <a:lnTo>
                    <a:pt x="0" y="2248"/>
                  </a:lnTo>
                  <a:lnTo>
                    <a:pt x="2185163" y="0"/>
                  </a:lnTo>
                  <a:lnTo>
                    <a:pt x="2461345" y="578011"/>
                  </a:lnTo>
                  <a:close/>
                </a:path>
              </a:pathLst>
            </a:custGeom>
            <a:solidFill>
              <a:srgbClr val="C2A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783617" y="346193"/>
              <a:ext cx="5504815" cy="1274445"/>
            </a:xfrm>
            <a:custGeom>
              <a:avLst/>
              <a:gdLst/>
              <a:ahLst/>
              <a:cxnLst/>
              <a:rect l="l" t="t" r="r" b="b"/>
              <a:pathLst>
                <a:path w="5504815" h="1274445">
                  <a:moveTo>
                    <a:pt x="1453" y="1274383"/>
                  </a:moveTo>
                  <a:lnTo>
                    <a:pt x="0" y="262883"/>
                  </a:lnTo>
                  <a:lnTo>
                    <a:pt x="5504383" y="0"/>
                  </a:lnTo>
                  <a:lnTo>
                    <a:pt x="5504383" y="1268747"/>
                  </a:lnTo>
                  <a:lnTo>
                    <a:pt x="1453" y="1274383"/>
                  </a:lnTo>
                  <a:close/>
                </a:path>
              </a:pathLst>
            </a:custGeom>
            <a:solidFill>
              <a:srgbClr val="8B45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028777" y="7429500"/>
              <a:ext cx="2573423" cy="2573423"/>
            </a:xfrm>
            <a:prstGeom prst="octagon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3405149" y="503234"/>
            <a:ext cx="3369311" cy="89447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5700" spc="705" dirty="0">
                <a:solidFill>
                  <a:srgbClr val="FFFFFF"/>
                </a:solidFill>
                <a:latin typeface="Trebuchet MS"/>
                <a:cs typeface="Trebuchet MS"/>
              </a:rPr>
              <a:t>EQUIFAX</a:t>
            </a:r>
            <a:endParaRPr sz="5700" dirty="0">
              <a:latin typeface="Trebuchet MS"/>
              <a:cs typeface="Trebuchet M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6D4AB8-ACFD-0775-D63D-42F50CF3261F}"/>
              </a:ext>
            </a:extLst>
          </p:cNvPr>
          <p:cNvSpPr txBox="1"/>
          <p:nvPr/>
        </p:nvSpPr>
        <p:spPr>
          <a:xfrm>
            <a:off x="457200" y="274320"/>
            <a:ext cx="8555291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6000" b="1" dirty="0">
                <a:solidFill>
                  <a:srgbClr val="003366"/>
                </a:solidFill>
              </a:rPr>
              <a:t>Conclusion &amp; Future Work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CEF844-654D-C7B7-7419-F276E5B52F81}"/>
              </a:ext>
            </a:extLst>
          </p:cNvPr>
          <p:cNvSpPr txBox="1"/>
          <p:nvPr/>
        </p:nvSpPr>
        <p:spPr>
          <a:xfrm>
            <a:off x="935982" y="1907581"/>
            <a:ext cx="10570218" cy="557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3600" dirty="0"/>
          </a:p>
          <a:p>
            <a:pPr>
              <a:defRPr sz="2000">
                <a:solidFill>
                  <a:srgbClr val="323232"/>
                </a:solidFill>
              </a:defRPr>
            </a:pPr>
            <a:r>
              <a:rPr lang="en-US" sz="4000" dirty="0"/>
              <a:t>✅ 99.2% accurate system for crop recommendation</a:t>
            </a:r>
            <a:br>
              <a:rPr lang="en-US" sz="4000" dirty="0"/>
            </a:br>
            <a:r>
              <a:rPr lang="en-US" sz="4000" dirty="0"/>
              <a:t>✅ Easy to use web interface for farmers</a:t>
            </a:r>
            <a:br>
              <a:rPr lang="en-US" sz="4000" dirty="0"/>
            </a:br>
            <a:r>
              <a:rPr lang="en-US" sz="4000" dirty="0"/>
              <a:t>✅ Practical for decision making in agriculture</a:t>
            </a:r>
            <a:br>
              <a:rPr lang="en-US" sz="4000" dirty="0"/>
            </a:br>
            <a:r>
              <a:rPr lang="en-US" sz="4000" dirty="0"/>
              <a:t>🔮 Future:</a:t>
            </a:r>
            <a:br>
              <a:rPr lang="en-US" sz="4000" dirty="0"/>
            </a:br>
            <a:r>
              <a:rPr lang="en-US" sz="4000" dirty="0"/>
              <a:t>- Mobile app</a:t>
            </a:r>
            <a:br>
              <a:rPr lang="en-US" sz="4000" dirty="0"/>
            </a:br>
            <a:r>
              <a:rPr lang="en-US" sz="4000" dirty="0"/>
              <a:t>- Weather API integration</a:t>
            </a:r>
            <a:br>
              <a:rPr lang="en-US" sz="4000" dirty="0"/>
            </a:br>
            <a:r>
              <a:rPr lang="en-US" sz="4000" dirty="0"/>
              <a:t>- Local language support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157962" y="0"/>
            <a:ext cx="8174779" cy="10287525"/>
            <a:chOff x="10113839" y="0"/>
            <a:chExt cx="8174779" cy="10287525"/>
          </a:xfrm>
        </p:grpSpPr>
        <p:sp>
          <p:nvSpPr>
            <p:cNvPr id="3" name="object 3"/>
            <p:cNvSpPr/>
            <p:nvPr/>
          </p:nvSpPr>
          <p:spPr>
            <a:xfrm>
              <a:off x="10113839" y="0"/>
              <a:ext cx="8174355" cy="6358255"/>
            </a:xfrm>
            <a:custGeom>
              <a:avLst/>
              <a:gdLst/>
              <a:ahLst/>
              <a:cxnLst/>
              <a:rect l="l" t="t" r="r" b="b"/>
              <a:pathLst>
                <a:path w="8174355" h="6358255">
                  <a:moveTo>
                    <a:pt x="0" y="0"/>
                  </a:moveTo>
                  <a:lnTo>
                    <a:pt x="8174160" y="0"/>
                  </a:lnTo>
                  <a:lnTo>
                    <a:pt x="8174160" y="5029311"/>
                  </a:lnTo>
                  <a:lnTo>
                    <a:pt x="6761429" y="6357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00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897241" y="2524771"/>
              <a:ext cx="6391275" cy="6502400"/>
            </a:xfrm>
            <a:custGeom>
              <a:avLst/>
              <a:gdLst/>
              <a:ahLst/>
              <a:cxnLst/>
              <a:rect l="l" t="t" r="r" b="b"/>
              <a:pathLst>
                <a:path w="6391275" h="6502400">
                  <a:moveTo>
                    <a:pt x="3639997" y="0"/>
                  </a:moveTo>
                  <a:lnTo>
                    <a:pt x="6390758" y="0"/>
                  </a:lnTo>
                  <a:lnTo>
                    <a:pt x="6390758" y="2613140"/>
                  </a:lnTo>
                  <a:lnTo>
                    <a:pt x="5675230" y="3251114"/>
                  </a:lnTo>
                  <a:lnTo>
                    <a:pt x="6390758" y="3889089"/>
                  </a:lnTo>
                  <a:lnTo>
                    <a:pt x="6390758" y="6502229"/>
                  </a:lnTo>
                  <a:lnTo>
                    <a:pt x="3639997" y="6502229"/>
                  </a:lnTo>
                  <a:lnTo>
                    <a:pt x="0" y="3256757"/>
                  </a:lnTo>
                  <a:lnTo>
                    <a:pt x="0" y="3245471"/>
                  </a:lnTo>
                  <a:lnTo>
                    <a:pt x="3639997" y="0"/>
                  </a:lnTo>
                  <a:close/>
                </a:path>
              </a:pathLst>
            </a:custGeom>
            <a:solidFill>
              <a:srgbClr val="310044">
                <a:alpha val="90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890993" y="6970285"/>
              <a:ext cx="6397625" cy="3317240"/>
            </a:xfrm>
            <a:custGeom>
              <a:avLst/>
              <a:gdLst/>
              <a:ahLst/>
              <a:cxnLst/>
              <a:rect l="l" t="t" r="r" b="b"/>
              <a:pathLst>
                <a:path w="6397625" h="3317240">
                  <a:moveTo>
                    <a:pt x="6397006" y="3316714"/>
                  </a:moveTo>
                  <a:lnTo>
                    <a:pt x="0" y="3316714"/>
                  </a:lnTo>
                  <a:lnTo>
                    <a:pt x="4212544" y="0"/>
                  </a:lnTo>
                  <a:lnTo>
                    <a:pt x="6397006" y="1719919"/>
                  </a:lnTo>
                  <a:lnTo>
                    <a:pt x="6397006" y="3316714"/>
                  </a:lnTo>
                  <a:close/>
                </a:path>
              </a:pathLst>
            </a:custGeom>
            <a:solidFill>
              <a:srgbClr val="8B45A6">
                <a:alpha val="72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95829" y="0"/>
              <a:ext cx="3192169" cy="791206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785081" y="1618339"/>
              <a:ext cx="2461895" cy="578485"/>
            </a:xfrm>
            <a:custGeom>
              <a:avLst/>
              <a:gdLst/>
              <a:ahLst/>
              <a:cxnLst/>
              <a:rect l="l" t="t" r="r" b="b"/>
              <a:pathLst>
                <a:path w="2461894" h="578485">
                  <a:moveTo>
                    <a:pt x="2461345" y="578011"/>
                  </a:moveTo>
                  <a:lnTo>
                    <a:pt x="0" y="2248"/>
                  </a:lnTo>
                  <a:lnTo>
                    <a:pt x="2185163" y="0"/>
                  </a:lnTo>
                  <a:lnTo>
                    <a:pt x="2461345" y="578011"/>
                  </a:lnTo>
                  <a:close/>
                </a:path>
              </a:pathLst>
            </a:custGeom>
            <a:solidFill>
              <a:srgbClr val="C2A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783617" y="346193"/>
              <a:ext cx="5504815" cy="1274445"/>
            </a:xfrm>
            <a:custGeom>
              <a:avLst/>
              <a:gdLst/>
              <a:ahLst/>
              <a:cxnLst/>
              <a:rect l="l" t="t" r="r" b="b"/>
              <a:pathLst>
                <a:path w="5504815" h="1274445">
                  <a:moveTo>
                    <a:pt x="1453" y="1274383"/>
                  </a:moveTo>
                  <a:lnTo>
                    <a:pt x="0" y="262883"/>
                  </a:lnTo>
                  <a:lnTo>
                    <a:pt x="5504383" y="0"/>
                  </a:lnTo>
                  <a:lnTo>
                    <a:pt x="5504383" y="1268747"/>
                  </a:lnTo>
                  <a:lnTo>
                    <a:pt x="1453" y="1274383"/>
                  </a:lnTo>
                  <a:close/>
                </a:path>
              </a:pathLst>
            </a:custGeom>
            <a:solidFill>
              <a:srgbClr val="8B45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952577" y="7581900"/>
              <a:ext cx="2573423" cy="2573423"/>
            </a:xfrm>
            <a:prstGeom prst="octagon">
              <a:avLst/>
            </a:prstGeom>
          </p:spPr>
        </p:pic>
      </p:grpSp>
      <p:sp>
        <p:nvSpPr>
          <p:cNvPr id="13" name="object 13"/>
          <p:cNvSpPr/>
          <p:nvPr/>
        </p:nvSpPr>
        <p:spPr>
          <a:xfrm>
            <a:off x="0" y="0"/>
            <a:ext cx="1028700" cy="1741805"/>
          </a:xfrm>
          <a:custGeom>
            <a:avLst/>
            <a:gdLst/>
            <a:ahLst/>
            <a:cxnLst/>
            <a:rect l="l" t="t" r="r" b="b"/>
            <a:pathLst>
              <a:path w="1028700" h="1741805">
                <a:moveTo>
                  <a:pt x="1028598" y="1294726"/>
                </a:moveTo>
                <a:lnTo>
                  <a:pt x="988275" y="1294726"/>
                </a:lnTo>
                <a:lnTo>
                  <a:pt x="988275" y="1335366"/>
                </a:lnTo>
                <a:lnTo>
                  <a:pt x="988275" y="1701126"/>
                </a:lnTo>
                <a:lnTo>
                  <a:pt x="621995" y="1701126"/>
                </a:lnTo>
                <a:lnTo>
                  <a:pt x="621995" y="1335366"/>
                </a:lnTo>
                <a:lnTo>
                  <a:pt x="988275" y="1335366"/>
                </a:lnTo>
                <a:lnTo>
                  <a:pt x="988275" y="1294726"/>
                </a:lnTo>
                <a:lnTo>
                  <a:pt x="621995" y="1294726"/>
                </a:lnTo>
                <a:lnTo>
                  <a:pt x="621995" y="928966"/>
                </a:lnTo>
                <a:lnTo>
                  <a:pt x="1018705" y="928966"/>
                </a:lnTo>
                <a:lnTo>
                  <a:pt x="1018705" y="888326"/>
                </a:lnTo>
                <a:lnTo>
                  <a:pt x="1018705" y="718146"/>
                </a:lnTo>
                <a:lnTo>
                  <a:pt x="1018705" y="677506"/>
                </a:lnTo>
                <a:lnTo>
                  <a:pt x="1018705" y="79336"/>
                </a:lnTo>
                <a:lnTo>
                  <a:pt x="1018705" y="38696"/>
                </a:lnTo>
                <a:lnTo>
                  <a:pt x="978420" y="38696"/>
                </a:lnTo>
                <a:lnTo>
                  <a:pt x="978420" y="79336"/>
                </a:lnTo>
                <a:lnTo>
                  <a:pt x="978420" y="677506"/>
                </a:lnTo>
                <a:lnTo>
                  <a:pt x="835850" y="677506"/>
                </a:lnTo>
                <a:lnTo>
                  <a:pt x="835850" y="79336"/>
                </a:lnTo>
                <a:lnTo>
                  <a:pt x="978420" y="79336"/>
                </a:lnTo>
                <a:lnTo>
                  <a:pt x="978420" y="38696"/>
                </a:lnTo>
                <a:lnTo>
                  <a:pt x="835850" y="38696"/>
                </a:lnTo>
                <a:lnTo>
                  <a:pt x="835850" y="0"/>
                </a:lnTo>
                <a:lnTo>
                  <a:pt x="795515" y="0"/>
                </a:lnTo>
                <a:lnTo>
                  <a:pt x="795515" y="38696"/>
                </a:lnTo>
                <a:lnTo>
                  <a:pt x="626554" y="38696"/>
                </a:lnTo>
                <a:lnTo>
                  <a:pt x="626554" y="596"/>
                </a:lnTo>
                <a:lnTo>
                  <a:pt x="586219" y="596"/>
                </a:lnTo>
                <a:lnTo>
                  <a:pt x="586219" y="38696"/>
                </a:lnTo>
                <a:lnTo>
                  <a:pt x="586219" y="79336"/>
                </a:lnTo>
                <a:lnTo>
                  <a:pt x="795515" y="79336"/>
                </a:lnTo>
                <a:lnTo>
                  <a:pt x="795515" y="677506"/>
                </a:lnTo>
                <a:lnTo>
                  <a:pt x="795515" y="718146"/>
                </a:lnTo>
                <a:lnTo>
                  <a:pt x="978420" y="718146"/>
                </a:lnTo>
                <a:lnTo>
                  <a:pt x="978420" y="888326"/>
                </a:lnTo>
                <a:lnTo>
                  <a:pt x="621995" y="888326"/>
                </a:lnTo>
                <a:lnTo>
                  <a:pt x="621995" y="522566"/>
                </a:lnTo>
                <a:lnTo>
                  <a:pt x="621995" y="481926"/>
                </a:lnTo>
                <a:lnTo>
                  <a:pt x="0" y="481926"/>
                </a:lnTo>
                <a:lnTo>
                  <a:pt x="0" y="522566"/>
                </a:lnTo>
                <a:lnTo>
                  <a:pt x="581698" y="522566"/>
                </a:lnTo>
                <a:lnTo>
                  <a:pt x="581698" y="888326"/>
                </a:lnTo>
                <a:lnTo>
                  <a:pt x="581698" y="928966"/>
                </a:lnTo>
                <a:lnTo>
                  <a:pt x="581698" y="1294726"/>
                </a:lnTo>
                <a:lnTo>
                  <a:pt x="215404" y="1294726"/>
                </a:lnTo>
                <a:lnTo>
                  <a:pt x="215404" y="928966"/>
                </a:lnTo>
                <a:lnTo>
                  <a:pt x="581698" y="928966"/>
                </a:lnTo>
                <a:lnTo>
                  <a:pt x="581698" y="888326"/>
                </a:lnTo>
                <a:lnTo>
                  <a:pt x="175120" y="888326"/>
                </a:lnTo>
                <a:lnTo>
                  <a:pt x="175120" y="928966"/>
                </a:lnTo>
                <a:lnTo>
                  <a:pt x="175120" y="1294726"/>
                </a:lnTo>
                <a:lnTo>
                  <a:pt x="0" y="1294726"/>
                </a:lnTo>
                <a:lnTo>
                  <a:pt x="0" y="1335366"/>
                </a:lnTo>
                <a:lnTo>
                  <a:pt x="175120" y="1335366"/>
                </a:lnTo>
                <a:lnTo>
                  <a:pt x="175120" y="1701126"/>
                </a:lnTo>
                <a:lnTo>
                  <a:pt x="4368" y="1701126"/>
                </a:lnTo>
                <a:lnTo>
                  <a:pt x="4368" y="1518246"/>
                </a:lnTo>
                <a:lnTo>
                  <a:pt x="0" y="1518246"/>
                </a:lnTo>
                <a:lnTo>
                  <a:pt x="0" y="1701126"/>
                </a:lnTo>
                <a:lnTo>
                  <a:pt x="0" y="1741766"/>
                </a:lnTo>
                <a:lnTo>
                  <a:pt x="215404" y="1741766"/>
                </a:lnTo>
                <a:lnTo>
                  <a:pt x="215404" y="1701431"/>
                </a:lnTo>
                <a:lnTo>
                  <a:pt x="215404" y="1701126"/>
                </a:lnTo>
                <a:lnTo>
                  <a:pt x="215404" y="1335366"/>
                </a:lnTo>
                <a:lnTo>
                  <a:pt x="581698" y="1335366"/>
                </a:lnTo>
                <a:lnTo>
                  <a:pt x="581698" y="1701126"/>
                </a:lnTo>
                <a:lnTo>
                  <a:pt x="581698" y="1741766"/>
                </a:lnTo>
                <a:lnTo>
                  <a:pt x="1028598" y="1741766"/>
                </a:lnTo>
                <a:lnTo>
                  <a:pt x="1028598" y="1701126"/>
                </a:lnTo>
                <a:lnTo>
                  <a:pt x="1028598" y="1335366"/>
                </a:lnTo>
                <a:lnTo>
                  <a:pt x="1028598" y="1294726"/>
                </a:lnTo>
                <a:close/>
              </a:path>
            </a:pathLst>
          </a:custGeom>
          <a:solidFill>
            <a:srgbClr val="5D37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3585116" y="507724"/>
            <a:ext cx="3686810" cy="8280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lang="en-US" sz="5250" spc="555" dirty="0">
                <a:solidFill>
                  <a:srgbClr val="FFFFFF"/>
                </a:solidFill>
                <a:latin typeface="Trebuchet MS"/>
                <a:cs typeface="Trebuchet MS"/>
              </a:rPr>
              <a:t>Crop </a:t>
            </a:r>
            <a:endParaRPr lang="en-US" sz="5250" dirty="0">
              <a:latin typeface="Trebuchet MS"/>
              <a:cs typeface="Trebuchet MS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1D5AFA50-27B9-237D-A12A-8DCCFE811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260" y="617605"/>
            <a:ext cx="8218902" cy="830997"/>
          </a:xfrm>
        </p:spPr>
        <p:txBody>
          <a:bodyPr/>
          <a:lstStyle/>
          <a:p>
            <a:r>
              <a:rPr lang="en-US" b="1" dirty="0"/>
              <a:t>Introduction 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DF596C-E984-CBAE-6442-25BC5449F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" y="1907581"/>
            <a:ext cx="11508113" cy="82477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931D81FC-7B06-F804-ACD0-BA37EE38C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AAE376F9-4D18-69EA-90E9-5AB6EFC7FB81}"/>
              </a:ext>
            </a:extLst>
          </p:cNvPr>
          <p:cNvGrpSpPr/>
          <p:nvPr/>
        </p:nvGrpSpPr>
        <p:grpSpPr>
          <a:xfrm>
            <a:off x="10113839" y="37575"/>
            <a:ext cx="8174779" cy="10287525"/>
            <a:chOff x="10113839" y="0"/>
            <a:chExt cx="8174779" cy="10287525"/>
          </a:xfrm>
        </p:grpSpPr>
        <p:sp>
          <p:nvSpPr>
            <p:cNvPr id="3" name="object 3">
              <a:extLst>
                <a:ext uri="{FF2B5EF4-FFF2-40B4-BE49-F238E27FC236}">
                  <a16:creationId xmlns:a16="http://schemas.microsoft.com/office/drawing/2014/main" id="{56453EF3-BB19-A201-E94E-5CE26D3B0981}"/>
                </a:ext>
              </a:extLst>
            </p:cNvPr>
            <p:cNvSpPr/>
            <p:nvPr/>
          </p:nvSpPr>
          <p:spPr>
            <a:xfrm>
              <a:off x="10113839" y="0"/>
              <a:ext cx="8174355" cy="6358255"/>
            </a:xfrm>
            <a:custGeom>
              <a:avLst/>
              <a:gdLst/>
              <a:ahLst/>
              <a:cxnLst/>
              <a:rect l="l" t="t" r="r" b="b"/>
              <a:pathLst>
                <a:path w="8174355" h="6358255">
                  <a:moveTo>
                    <a:pt x="0" y="0"/>
                  </a:moveTo>
                  <a:lnTo>
                    <a:pt x="8174160" y="0"/>
                  </a:lnTo>
                  <a:lnTo>
                    <a:pt x="8174160" y="5029311"/>
                  </a:lnTo>
                  <a:lnTo>
                    <a:pt x="6761429" y="6357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006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5B449D05-F63E-ABF6-861F-7898EEB62690}"/>
                </a:ext>
              </a:extLst>
            </p:cNvPr>
            <p:cNvSpPr/>
            <p:nvPr/>
          </p:nvSpPr>
          <p:spPr>
            <a:xfrm>
              <a:off x="11897241" y="2524771"/>
              <a:ext cx="6391275" cy="6502400"/>
            </a:xfrm>
            <a:custGeom>
              <a:avLst/>
              <a:gdLst/>
              <a:ahLst/>
              <a:cxnLst/>
              <a:rect l="l" t="t" r="r" b="b"/>
              <a:pathLst>
                <a:path w="6391275" h="6502400">
                  <a:moveTo>
                    <a:pt x="3639997" y="0"/>
                  </a:moveTo>
                  <a:lnTo>
                    <a:pt x="6390758" y="0"/>
                  </a:lnTo>
                  <a:lnTo>
                    <a:pt x="6390758" y="2613140"/>
                  </a:lnTo>
                  <a:lnTo>
                    <a:pt x="5675230" y="3251114"/>
                  </a:lnTo>
                  <a:lnTo>
                    <a:pt x="6390758" y="3889089"/>
                  </a:lnTo>
                  <a:lnTo>
                    <a:pt x="6390758" y="6502229"/>
                  </a:lnTo>
                  <a:lnTo>
                    <a:pt x="3639997" y="6502229"/>
                  </a:lnTo>
                  <a:lnTo>
                    <a:pt x="0" y="3256757"/>
                  </a:lnTo>
                  <a:lnTo>
                    <a:pt x="0" y="3245471"/>
                  </a:lnTo>
                  <a:lnTo>
                    <a:pt x="3639997" y="0"/>
                  </a:lnTo>
                  <a:close/>
                </a:path>
              </a:pathLst>
            </a:custGeom>
            <a:solidFill>
              <a:srgbClr val="310044">
                <a:alpha val="90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48FF4663-549B-48E6-F107-B38D715923DF}"/>
                </a:ext>
              </a:extLst>
            </p:cNvPr>
            <p:cNvSpPr/>
            <p:nvPr/>
          </p:nvSpPr>
          <p:spPr>
            <a:xfrm>
              <a:off x="11890993" y="6970285"/>
              <a:ext cx="6397625" cy="3317240"/>
            </a:xfrm>
            <a:custGeom>
              <a:avLst/>
              <a:gdLst/>
              <a:ahLst/>
              <a:cxnLst/>
              <a:rect l="l" t="t" r="r" b="b"/>
              <a:pathLst>
                <a:path w="6397625" h="3317240">
                  <a:moveTo>
                    <a:pt x="6397006" y="3316714"/>
                  </a:moveTo>
                  <a:lnTo>
                    <a:pt x="0" y="3316714"/>
                  </a:lnTo>
                  <a:lnTo>
                    <a:pt x="4212544" y="0"/>
                  </a:lnTo>
                  <a:lnTo>
                    <a:pt x="6397006" y="1719919"/>
                  </a:lnTo>
                  <a:lnTo>
                    <a:pt x="6397006" y="3316714"/>
                  </a:lnTo>
                  <a:close/>
                </a:path>
              </a:pathLst>
            </a:custGeom>
            <a:solidFill>
              <a:srgbClr val="8B45A6">
                <a:alpha val="72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>
              <a:extLst>
                <a:ext uri="{FF2B5EF4-FFF2-40B4-BE49-F238E27FC236}">
                  <a16:creationId xmlns:a16="http://schemas.microsoft.com/office/drawing/2014/main" id="{3E73AAF8-8ABF-1E5D-074B-73D09BDD0444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95829" y="0"/>
              <a:ext cx="3192169" cy="7912066"/>
            </a:xfrm>
            <a:prstGeom prst="rect">
              <a:avLst/>
            </a:prstGeom>
          </p:spPr>
        </p:pic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84C2C7CE-40E6-EB82-D1DF-FF28DC5420EE}"/>
                </a:ext>
              </a:extLst>
            </p:cNvPr>
            <p:cNvSpPr/>
            <p:nvPr/>
          </p:nvSpPr>
          <p:spPr>
            <a:xfrm>
              <a:off x="12785081" y="1618339"/>
              <a:ext cx="2461895" cy="578485"/>
            </a:xfrm>
            <a:custGeom>
              <a:avLst/>
              <a:gdLst/>
              <a:ahLst/>
              <a:cxnLst/>
              <a:rect l="l" t="t" r="r" b="b"/>
              <a:pathLst>
                <a:path w="2461894" h="578485">
                  <a:moveTo>
                    <a:pt x="2461345" y="578011"/>
                  </a:moveTo>
                  <a:lnTo>
                    <a:pt x="0" y="2248"/>
                  </a:lnTo>
                  <a:lnTo>
                    <a:pt x="2185163" y="0"/>
                  </a:lnTo>
                  <a:lnTo>
                    <a:pt x="2461345" y="578011"/>
                  </a:lnTo>
                  <a:close/>
                </a:path>
              </a:pathLst>
            </a:custGeom>
            <a:solidFill>
              <a:srgbClr val="C2A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56BD3F7E-0E5E-53A5-11A9-D1EE8DBC6861}"/>
                </a:ext>
              </a:extLst>
            </p:cNvPr>
            <p:cNvSpPr/>
            <p:nvPr/>
          </p:nvSpPr>
          <p:spPr>
            <a:xfrm>
              <a:off x="12783617" y="346193"/>
              <a:ext cx="5504815" cy="1274445"/>
            </a:xfrm>
            <a:custGeom>
              <a:avLst/>
              <a:gdLst/>
              <a:ahLst/>
              <a:cxnLst/>
              <a:rect l="l" t="t" r="r" b="b"/>
              <a:pathLst>
                <a:path w="5504815" h="1274445">
                  <a:moveTo>
                    <a:pt x="1453" y="1274383"/>
                  </a:moveTo>
                  <a:lnTo>
                    <a:pt x="0" y="262883"/>
                  </a:lnTo>
                  <a:lnTo>
                    <a:pt x="5504383" y="0"/>
                  </a:lnTo>
                  <a:lnTo>
                    <a:pt x="5504383" y="1268747"/>
                  </a:lnTo>
                  <a:lnTo>
                    <a:pt x="1453" y="1274383"/>
                  </a:lnTo>
                  <a:close/>
                </a:path>
              </a:pathLst>
            </a:custGeom>
            <a:solidFill>
              <a:srgbClr val="8B45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>
              <a:extLst>
                <a:ext uri="{FF2B5EF4-FFF2-40B4-BE49-F238E27FC236}">
                  <a16:creationId xmlns:a16="http://schemas.microsoft.com/office/drawing/2014/main" id="{1CAC242D-33B2-6AD6-89D4-C59950FACC8D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952577" y="7581900"/>
              <a:ext cx="2573423" cy="2573423"/>
            </a:xfrm>
            <a:prstGeom prst="octagon">
              <a:avLst/>
            </a:prstGeom>
          </p:spPr>
        </p:pic>
      </p:grpSp>
      <p:sp>
        <p:nvSpPr>
          <p:cNvPr id="13" name="object 13">
            <a:extLst>
              <a:ext uri="{FF2B5EF4-FFF2-40B4-BE49-F238E27FC236}">
                <a16:creationId xmlns:a16="http://schemas.microsoft.com/office/drawing/2014/main" id="{5C10C3CD-ECDC-0767-76A9-DE2A62EC5400}"/>
              </a:ext>
            </a:extLst>
          </p:cNvPr>
          <p:cNvSpPr/>
          <p:nvPr/>
        </p:nvSpPr>
        <p:spPr>
          <a:xfrm>
            <a:off x="0" y="0"/>
            <a:ext cx="1028700" cy="1741805"/>
          </a:xfrm>
          <a:custGeom>
            <a:avLst/>
            <a:gdLst/>
            <a:ahLst/>
            <a:cxnLst/>
            <a:rect l="l" t="t" r="r" b="b"/>
            <a:pathLst>
              <a:path w="1028700" h="1741805">
                <a:moveTo>
                  <a:pt x="1028598" y="1294726"/>
                </a:moveTo>
                <a:lnTo>
                  <a:pt x="988275" y="1294726"/>
                </a:lnTo>
                <a:lnTo>
                  <a:pt x="988275" y="1335366"/>
                </a:lnTo>
                <a:lnTo>
                  <a:pt x="988275" y="1701126"/>
                </a:lnTo>
                <a:lnTo>
                  <a:pt x="621995" y="1701126"/>
                </a:lnTo>
                <a:lnTo>
                  <a:pt x="621995" y="1335366"/>
                </a:lnTo>
                <a:lnTo>
                  <a:pt x="988275" y="1335366"/>
                </a:lnTo>
                <a:lnTo>
                  <a:pt x="988275" y="1294726"/>
                </a:lnTo>
                <a:lnTo>
                  <a:pt x="621995" y="1294726"/>
                </a:lnTo>
                <a:lnTo>
                  <a:pt x="621995" y="928966"/>
                </a:lnTo>
                <a:lnTo>
                  <a:pt x="1018705" y="928966"/>
                </a:lnTo>
                <a:lnTo>
                  <a:pt x="1018705" y="888326"/>
                </a:lnTo>
                <a:lnTo>
                  <a:pt x="1018705" y="718146"/>
                </a:lnTo>
                <a:lnTo>
                  <a:pt x="1018705" y="677506"/>
                </a:lnTo>
                <a:lnTo>
                  <a:pt x="1018705" y="79336"/>
                </a:lnTo>
                <a:lnTo>
                  <a:pt x="1018705" y="38696"/>
                </a:lnTo>
                <a:lnTo>
                  <a:pt x="978420" y="38696"/>
                </a:lnTo>
                <a:lnTo>
                  <a:pt x="978420" y="79336"/>
                </a:lnTo>
                <a:lnTo>
                  <a:pt x="978420" y="677506"/>
                </a:lnTo>
                <a:lnTo>
                  <a:pt x="835850" y="677506"/>
                </a:lnTo>
                <a:lnTo>
                  <a:pt x="835850" y="79336"/>
                </a:lnTo>
                <a:lnTo>
                  <a:pt x="978420" y="79336"/>
                </a:lnTo>
                <a:lnTo>
                  <a:pt x="978420" y="38696"/>
                </a:lnTo>
                <a:lnTo>
                  <a:pt x="835850" y="38696"/>
                </a:lnTo>
                <a:lnTo>
                  <a:pt x="835850" y="0"/>
                </a:lnTo>
                <a:lnTo>
                  <a:pt x="795515" y="0"/>
                </a:lnTo>
                <a:lnTo>
                  <a:pt x="795515" y="38696"/>
                </a:lnTo>
                <a:lnTo>
                  <a:pt x="626554" y="38696"/>
                </a:lnTo>
                <a:lnTo>
                  <a:pt x="626554" y="596"/>
                </a:lnTo>
                <a:lnTo>
                  <a:pt x="586219" y="596"/>
                </a:lnTo>
                <a:lnTo>
                  <a:pt x="586219" y="38696"/>
                </a:lnTo>
                <a:lnTo>
                  <a:pt x="586219" y="79336"/>
                </a:lnTo>
                <a:lnTo>
                  <a:pt x="795515" y="79336"/>
                </a:lnTo>
                <a:lnTo>
                  <a:pt x="795515" y="677506"/>
                </a:lnTo>
                <a:lnTo>
                  <a:pt x="795515" y="718146"/>
                </a:lnTo>
                <a:lnTo>
                  <a:pt x="978420" y="718146"/>
                </a:lnTo>
                <a:lnTo>
                  <a:pt x="978420" y="888326"/>
                </a:lnTo>
                <a:lnTo>
                  <a:pt x="621995" y="888326"/>
                </a:lnTo>
                <a:lnTo>
                  <a:pt x="621995" y="522566"/>
                </a:lnTo>
                <a:lnTo>
                  <a:pt x="621995" y="481926"/>
                </a:lnTo>
                <a:lnTo>
                  <a:pt x="0" y="481926"/>
                </a:lnTo>
                <a:lnTo>
                  <a:pt x="0" y="522566"/>
                </a:lnTo>
                <a:lnTo>
                  <a:pt x="581698" y="522566"/>
                </a:lnTo>
                <a:lnTo>
                  <a:pt x="581698" y="888326"/>
                </a:lnTo>
                <a:lnTo>
                  <a:pt x="581698" y="928966"/>
                </a:lnTo>
                <a:lnTo>
                  <a:pt x="581698" y="1294726"/>
                </a:lnTo>
                <a:lnTo>
                  <a:pt x="215404" y="1294726"/>
                </a:lnTo>
                <a:lnTo>
                  <a:pt x="215404" y="928966"/>
                </a:lnTo>
                <a:lnTo>
                  <a:pt x="581698" y="928966"/>
                </a:lnTo>
                <a:lnTo>
                  <a:pt x="581698" y="888326"/>
                </a:lnTo>
                <a:lnTo>
                  <a:pt x="175120" y="888326"/>
                </a:lnTo>
                <a:lnTo>
                  <a:pt x="175120" y="928966"/>
                </a:lnTo>
                <a:lnTo>
                  <a:pt x="175120" y="1294726"/>
                </a:lnTo>
                <a:lnTo>
                  <a:pt x="0" y="1294726"/>
                </a:lnTo>
                <a:lnTo>
                  <a:pt x="0" y="1335366"/>
                </a:lnTo>
                <a:lnTo>
                  <a:pt x="175120" y="1335366"/>
                </a:lnTo>
                <a:lnTo>
                  <a:pt x="175120" y="1701126"/>
                </a:lnTo>
                <a:lnTo>
                  <a:pt x="4368" y="1701126"/>
                </a:lnTo>
                <a:lnTo>
                  <a:pt x="4368" y="1518246"/>
                </a:lnTo>
                <a:lnTo>
                  <a:pt x="0" y="1518246"/>
                </a:lnTo>
                <a:lnTo>
                  <a:pt x="0" y="1701126"/>
                </a:lnTo>
                <a:lnTo>
                  <a:pt x="0" y="1741766"/>
                </a:lnTo>
                <a:lnTo>
                  <a:pt x="215404" y="1741766"/>
                </a:lnTo>
                <a:lnTo>
                  <a:pt x="215404" y="1701431"/>
                </a:lnTo>
                <a:lnTo>
                  <a:pt x="215404" y="1701126"/>
                </a:lnTo>
                <a:lnTo>
                  <a:pt x="215404" y="1335366"/>
                </a:lnTo>
                <a:lnTo>
                  <a:pt x="581698" y="1335366"/>
                </a:lnTo>
                <a:lnTo>
                  <a:pt x="581698" y="1701126"/>
                </a:lnTo>
                <a:lnTo>
                  <a:pt x="581698" y="1741766"/>
                </a:lnTo>
                <a:lnTo>
                  <a:pt x="1028598" y="1741766"/>
                </a:lnTo>
                <a:lnTo>
                  <a:pt x="1028598" y="1701126"/>
                </a:lnTo>
                <a:lnTo>
                  <a:pt x="1028598" y="1335366"/>
                </a:lnTo>
                <a:lnTo>
                  <a:pt x="1028598" y="1294726"/>
                </a:lnTo>
                <a:close/>
              </a:path>
            </a:pathLst>
          </a:custGeom>
          <a:solidFill>
            <a:srgbClr val="5D376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>
            <a:extLst>
              <a:ext uri="{FF2B5EF4-FFF2-40B4-BE49-F238E27FC236}">
                <a16:creationId xmlns:a16="http://schemas.microsoft.com/office/drawing/2014/main" id="{B4BDB3C9-F327-DD4C-2BCE-AD899D0762E0}"/>
              </a:ext>
            </a:extLst>
          </p:cNvPr>
          <p:cNvSpPr txBox="1"/>
          <p:nvPr/>
        </p:nvSpPr>
        <p:spPr>
          <a:xfrm>
            <a:off x="13585116" y="507724"/>
            <a:ext cx="3686810" cy="8280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lang="en-US" sz="5250" spc="555" dirty="0">
                <a:solidFill>
                  <a:srgbClr val="FFFFFF"/>
                </a:solidFill>
                <a:latin typeface="Trebuchet MS"/>
                <a:cs typeface="Trebuchet MS"/>
              </a:rPr>
              <a:t>Crop</a:t>
            </a:r>
            <a:endParaRPr lang="en-US" sz="5250" dirty="0">
              <a:latin typeface="Trebuchet MS"/>
              <a:cs typeface="Trebuchet MS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F70BB43D-942F-A3E4-22D7-350B4593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4260" y="617605"/>
            <a:ext cx="8218902" cy="830997"/>
          </a:xfrm>
        </p:spPr>
        <p:txBody>
          <a:bodyPr/>
          <a:lstStyle/>
          <a:p>
            <a:r>
              <a:rPr lang="en-US" b="1" dirty="0"/>
              <a:t>Problem Statement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7D66E9-9E09-8BAE-07F7-1CA3530DD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623" y="1741805"/>
            <a:ext cx="8901697" cy="792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48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113839" y="0"/>
            <a:ext cx="8174355" cy="10287000"/>
            <a:chOff x="10113839" y="0"/>
            <a:chExt cx="8174355" cy="10287000"/>
          </a:xfrm>
        </p:grpSpPr>
        <p:sp>
          <p:nvSpPr>
            <p:cNvPr id="3" name="object 3"/>
            <p:cNvSpPr/>
            <p:nvPr/>
          </p:nvSpPr>
          <p:spPr>
            <a:xfrm>
              <a:off x="10113839" y="0"/>
              <a:ext cx="8174355" cy="6358255"/>
            </a:xfrm>
            <a:custGeom>
              <a:avLst/>
              <a:gdLst/>
              <a:ahLst/>
              <a:cxnLst/>
              <a:rect l="l" t="t" r="r" b="b"/>
              <a:pathLst>
                <a:path w="8174355" h="6358255">
                  <a:moveTo>
                    <a:pt x="0" y="0"/>
                  </a:moveTo>
                  <a:lnTo>
                    <a:pt x="8174160" y="0"/>
                  </a:lnTo>
                  <a:lnTo>
                    <a:pt x="8174160" y="5029311"/>
                  </a:lnTo>
                  <a:lnTo>
                    <a:pt x="6761429" y="6357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00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897241" y="2524771"/>
              <a:ext cx="6391275" cy="6502400"/>
            </a:xfrm>
            <a:custGeom>
              <a:avLst/>
              <a:gdLst/>
              <a:ahLst/>
              <a:cxnLst/>
              <a:rect l="l" t="t" r="r" b="b"/>
              <a:pathLst>
                <a:path w="6391275" h="6502400">
                  <a:moveTo>
                    <a:pt x="3639997" y="0"/>
                  </a:moveTo>
                  <a:lnTo>
                    <a:pt x="6390758" y="0"/>
                  </a:lnTo>
                  <a:lnTo>
                    <a:pt x="6390758" y="2613140"/>
                  </a:lnTo>
                  <a:lnTo>
                    <a:pt x="5675230" y="3251114"/>
                  </a:lnTo>
                  <a:lnTo>
                    <a:pt x="6390758" y="3889089"/>
                  </a:lnTo>
                  <a:lnTo>
                    <a:pt x="6390758" y="6502229"/>
                  </a:lnTo>
                  <a:lnTo>
                    <a:pt x="3639997" y="6502229"/>
                  </a:lnTo>
                  <a:lnTo>
                    <a:pt x="0" y="3256757"/>
                  </a:lnTo>
                  <a:lnTo>
                    <a:pt x="0" y="3245471"/>
                  </a:lnTo>
                  <a:lnTo>
                    <a:pt x="3639997" y="0"/>
                  </a:lnTo>
                  <a:close/>
                </a:path>
              </a:pathLst>
            </a:custGeom>
            <a:solidFill>
              <a:srgbClr val="310044">
                <a:alpha val="90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890993" y="6970285"/>
              <a:ext cx="6397625" cy="3317240"/>
            </a:xfrm>
            <a:custGeom>
              <a:avLst/>
              <a:gdLst/>
              <a:ahLst/>
              <a:cxnLst/>
              <a:rect l="l" t="t" r="r" b="b"/>
              <a:pathLst>
                <a:path w="6397625" h="3317240">
                  <a:moveTo>
                    <a:pt x="6397006" y="3316714"/>
                  </a:moveTo>
                  <a:lnTo>
                    <a:pt x="0" y="3316714"/>
                  </a:lnTo>
                  <a:lnTo>
                    <a:pt x="4212544" y="0"/>
                  </a:lnTo>
                  <a:lnTo>
                    <a:pt x="6397006" y="1719919"/>
                  </a:lnTo>
                  <a:lnTo>
                    <a:pt x="6397006" y="3316714"/>
                  </a:lnTo>
                  <a:close/>
                </a:path>
              </a:pathLst>
            </a:custGeom>
            <a:solidFill>
              <a:srgbClr val="8B45A6">
                <a:alpha val="72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95829" y="0"/>
              <a:ext cx="3192169" cy="791206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785081" y="1618339"/>
              <a:ext cx="2461895" cy="578485"/>
            </a:xfrm>
            <a:custGeom>
              <a:avLst/>
              <a:gdLst/>
              <a:ahLst/>
              <a:cxnLst/>
              <a:rect l="l" t="t" r="r" b="b"/>
              <a:pathLst>
                <a:path w="2461894" h="578485">
                  <a:moveTo>
                    <a:pt x="2461345" y="578011"/>
                  </a:moveTo>
                  <a:lnTo>
                    <a:pt x="0" y="2248"/>
                  </a:lnTo>
                  <a:lnTo>
                    <a:pt x="2185163" y="0"/>
                  </a:lnTo>
                  <a:lnTo>
                    <a:pt x="2461345" y="578011"/>
                  </a:lnTo>
                  <a:close/>
                </a:path>
              </a:pathLst>
            </a:custGeom>
            <a:solidFill>
              <a:srgbClr val="C2A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783617" y="346193"/>
              <a:ext cx="5504815" cy="1274445"/>
            </a:xfrm>
            <a:custGeom>
              <a:avLst/>
              <a:gdLst/>
              <a:ahLst/>
              <a:cxnLst/>
              <a:rect l="l" t="t" r="r" b="b"/>
              <a:pathLst>
                <a:path w="5504815" h="1274445">
                  <a:moveTo>
                    <a:pt x="1453" y="1274383"/>
                  </a:moveTo>
                  <a:lnTo>
                    <a:pt x="0" y="262883"/>
                  </a:lnTo>
                  <a:lnTo>
                    <a:pt x="5504383" y="0"/>
                  </a:lnTo>
                  <a:lnTo>
                    <a:pt x="5504383" y="1268747"/>
                  </a:lnTo>
                  <a:lnTo>
                    <a:pt x="1453" y="1274383"/>
                  </a:lnTo>
                  <a:close/>
                </a:path>
              </a:pathLst>
            </a:custGeom>
            <a:solidFill>
              <a:srgbClr val="8B45A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0" y="373455"/>
            <a:ext cx="1350645" cy="1047750"/>
            <a:chOff x="0" y="373455"/>
            <a:chExt cx="1350645" cy="104775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73455"/>
              <a:ext cx="1350263" cy="104774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0" y="427300"/>
              <a:ext cx="1294130" cy="944880"/>
            </a:xfrm>
            <a:custGeom>
              <a:avLst/>
              <a:gdLst/>
              <a:ahLst/>
              <a:cxnLst/>
              <a:rect l="l" t="t" r="r" b="b"/>
              <a:pathLst>
                <a:path w="1294130" h="944880">
                  <a:moveTo>
                    <a:pt x="0" y="0"/>
                  </a:moveTo>
                  <a:lnTo>
                    <a:pt x="1139068" y="0"/>
                  </a:lnTo>
                  <a:lnTo>
                    <a:pt x="1187536" y="7739"/>
                  </a:lnTo>
                  <a:lnTo>
                    <a:pt x="1229723" y="29307"/>
                  </a:lnTo>
                  <a:lnTo>
                    <a:pt x="1263153" y="62229"/>
                  </a:lnTo>
                  <a:lnTo>
                    <a:pt x="1285354" y="104033"/>
                  </a:lnTo>
                  <a:lnTo>
                    <a:pt x="1293851" y="152243"/>
                  </a:lnTo>
                  <a:lnTo>
                    <a:pt x="1293872" y="379979"/>
                  </a:lnTo>
                  <a:lnTo>
                    <a:pt x="1290858" y="382992"/>
                  </a:lnTo>
                  <a:lnTo>
                    <a:pt x="1283556" y="382992"/>
                  </a:lnTo>
                  <a:lnTo>
                    <a:pt x="1280626" y="380190"/>
                  </a:lnTo>
                  <a:lnTo>
                    <a:pt x="1280410" y="376262"/>
                  </a:lnTo>
                  <a:lnTo>
                    <a:pt x="1280410" y="154803"/>
                  </a:lnTo>
                  <a:lnTo>
                    <a:pt x="1273344" y="110549"/>
                  </a:lnTo>
                  <a:lnTo>
                    <a:pt x="1253652" y="72031"/>
                  </a:lnTo>
                  <a:lnTo>
                    <a:pt x="1223592" y="41508"/>
                  </a:lnTo>
                  <a:lnTo>
                    <a:pt x="1185423" y="21238"/>
                  </a:lnTo>
                  <a:lnTo>
                    <a:pt x="1141405" y="13480"/>
                  </a:lnTo>
                  <a:lnTo>
                    <a:pt x="0" y="13461"/>
                  </a:lnTo>
                  <a:lnTo>
                    <a:pt x="0" y="0"/>
                  </a:lnTo>
                  <a:close/>
                </a:path>
                <a:path w="1294130" h="944880">
                  <a:moveTo>
                    <a:pt x="0" y="931064"/>
                  </a:moveTo>
                  <a:lnTo>
                    <a:pt x="537933" y="931064"/>
                  </a:lnTo>
                  <a:lnTo>
                    <a:pt x="540947" y="934077"/>
                  </a:lnTo>
                  <a:lnTo>
                    <a:pt x="540947" y="941379"/>
                  </a:lnTo>
                  <a:lnTo>
                    <a:pt x="538145" y="944309"/>
                  </a:lnTo>
                  <a:lnTo>
                    <a:pt x="534216" y="944525"/>
                  </a:lnTo>
                  <a:lnTo>
                    <a:pt x="0" y="944525"/>
                  </a:lnTo>
                  <a:lnTo>
                    <a:pt x="0" y="931064"/>
                  </a:lnTo>
                  <a:close/>
                </a:path>
                <a:path w="1294130" h="944880">
                  <a:moveTo>
                    <a:pt x="1283424" y="480793"/>
                  </a:moveTo>
                  <a:lnTo>
                    <a:pt x="1290725" y="480793"/>
                  </a:lnTo>
                  <a:lnTo>
                    <a:pt x="1293655" y="483595"/>
                  </a:lnTo>
                  <a:lnTo>
                    <a:pt x="1293872" y="487523"/>
                  </a:lnTo>
                  <a:lnTo>
                    <a:pt x="1293872" y="843204"/>
                  </a:lnTo>
                  <a:lnTo>
                    <a:pt x="1286062" y="882279"/>
                  </a:lnTo>
                  <a:lnTo>
                    <a:pt x="1264743" y="914297"/>
                  </a:lnTo>
                  <a:lnTo>
                    <a:pt x="1233077" y="936095"/>
                  </a:lnTo>
                  <a:lnTo>
                    <a:pt x="1194227" y="944511"/>
                  </a:lnTo>
                  <a:lnTo>
                    <a:pt x="1192551" y="944525"/>
                  </a:lnTo>
                  <a:lnTo>
                    <a:pt x="874844" y="944525"/>
                  </a:lnTo>
                  <a:lnTo>
                    <a:pt x="871831" y="941512"/>
                  </a:lnTo>
                  <a:lnTo>
                    <a:pt x="871831" y="934210"/>
                  </a:lnTo>
                  <a:lnTo>
                    <a:pt x="874633" y="931280"/>
                  </a:lnTo>
                  <a:lnTo>
                    <a:pt x="878561" y="931064"/>
                  </a:lnTo>
                  <a:lnTo>
                    <a:pt x="1192551" y="931064"/>
                  </a:lnTo>
                  <a:lnTo>
                    <a:pt x="1226434" y="924292"/>
                  </a:lnTo>
                  <a:lnTo>
                    <a:pt x="1254198" y="905806"/>
                  </a:lnTo>
                  <a:lnTo>
                    <a:pt x="1273100" y="878346"/>
                  </a:lnTo>
                  <a:lnTo>
                    <a:pt x="1280399" y="844657"/>
                  </a:lnTo>
                  <a:lnTo>
                    <a:pt x="1280410" y="483806"/>
                  </a:lnTo>
                  <a:lnTo>
                    <a:pt x="1283424" y="480793"/>
                  </a:lnTo>
                  <a:close/>
                </a:path>
                <a:path w="1294130" h="944880">
                  <a:moveTo>
                    <a:pt x="698944" y="931064"/>
                  </a:moveTo>
                  <a:lnTo>
                    <a:pt x="796714" y="931064"/>
                  </a:lnTo>
                  <a:lnTo>
                    <a:pt x="799728" y="934077"/>
                  </a:lnTo>
                  <a:lnTo>
                    <a:pt x="799601" y="941512"/>
                  </a:lnTo>
                  <a:lnTo>
                    <a:pt x="796926" y="944309"/>
                  </a:lnTo>
                  <a:lnTo>
                    <a:pt x="792997" y="944525"/>
                  </a:lnTo>
                  <a:lnTo>
                    <a:pt x="695227" y="944525"/>
                  </a:lnTo>
                  <a:lnTo>
                    <a:pt x="692213" y="941512"/>
                  </a:lnTo>
                  <a:lnTo>
                    <a:pt x="692340" y="934077"/>
                  </a:lnTo>
                  <a:lnTo>
                    <a:pt x="695015" y="931280"/>
                  </a:lnTo>
                  <a:lnTo>
                    <a:pt x="698944" y="931064"/>
                  </a:lnTo>
                  <a:close/>
                </a:path>
              </a:pathLst>
            </a:custGeom>
            <a:solidFill>
              <a:srgbClr val="4500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508800" y="540930"/>
            <a:ext cx="8604521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6000" b="1" dirty="0"/>
              <a:t>Dataset Description</a:t>
            </a:r>
            <a:endParaRPr lang="en-US" sz="6000" dirty="0"/>
          </a:p>
        </p:txBody>
      </p:sp>
      <p:pic>
        <p:nvPicPr>
          <p:cNvPr id="13" name="object 1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52577" y="7505700"/>
            <a:ext cx="2573423" cy="2573423"/>
          </a:xfrm>
          <a:prstGeom prst="octagon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3553517" y="694942"/>
            <a:ext cx="3768110" cy="69442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4400" spc="204" dirty="0">
                <a:solidFill>
                  <a:srgbClr val="FFFFFF"/>
                </a:solidFill>
                <a:latin typeface="Trebuchet MS"/>
                <a:cs typeface="Trebuchet MS"/>
              </a:rPr>
              <a:t>CROP</a:t>
            </a:r>
            <a:endParaRPr sz="4400" dirty="0">
              <a:latin typeface="Trebuchet MS"/>
              <a:cs typeface="Trebuchet M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E1A20E8-17DA-1D82-335C-80C24DB9B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6574" y="1907581"/>
            <a:ext cx="5003713" cy="42265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B050E23-5BD3-898F-6049-710E48D1F6B6}"/>
              </a:ext>
            </a:extLst>
          </p:cNvPr>
          <p:cNvSpPr txBox="1"/>
          <p:nvPr/>
        </p:nvSpPr>
        <p:spPr>
          <a:xfrm>
            <a:off x="228600" y="1907581"/>
            <a:ext cx="6324600" cy="720197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4200" dirty="0"/>
              <a:t>The dataset used in this project is titled </a:t>
            </a:r>
            <a:r>
              <a:rPr lang="en-US" sz="4200" b="1" dirty="0"/>
              <a:t>"Crop Recommendation Dataset"</a:t>
            </a:r>
            <a:r>
              <a:rPr lang="en-US" sz="4200" dirty="0"/>
              <a:t> and is widely used in agriculture-based machine learning solutions. It is available publicly on </a:t>
            </a:r>
            <a:r>
              <a:rPr lang="en-US" sz="4200" b="1" dirty="0"/>
              <a:t>Kaggle</a:t>
            </a:r>
            <a:r>
              <a:rPr lang="en-US" sz="4200" dirty="0"/>
              <a:t> and commonly imported in </a:t>
            </a:r>
            <a:r>
              <a:rPr lang="en-US" sz="4200" b="1" dirty="0"/>
              <a:t>Google </a:t>
            </a:r>
            <a:r>
              <a:rPr lang="en-US" sz="4200" b="1" dirty="0" err="1"/>
              <a:t>Colab</a:t>
            </a:r>
            <a:r>
              <a:rPr lang="en-US" sz="4200" dirty="0"/>
              <a:t> for model training and experimentation.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113839" y="0"/>
            <a:ext cx="8174779" cy="10287525"/>
            <a:chOff x="10113839" y="0"/>
            <a:chExt cx="8174779" cy="10287525"/>
          </a:xfrm>
        </p:grpSpPr>
        <p:sp>
          <p:nvSpPr>
            <p:cNvPr id="3" name="object 3"/>
            <p:cNvSpPr/>
            <p:nvPr/>
          </p:nvSpPr>
          <p:spPr>
            <a:xfrm>
              <a:off x="10113839" y="0"/>
              <a:ext cx="8174355" cy="6358255"/>
            </a:xfrm>
            <a:custGeom>
              <a:avLst/>
              <a:gdLst/>
              <a:ahLst/>
              <a:cxnLst/>
              <a:rect l="l" t="t" r="r" b="b"/>
              <a:pathLst>
                <a:path w="8174355" h="6358255">
                  <a:moveTo>
                    <a:pt x="0" y="0"/>
                  </a:moveTo>
                  <a:lnTo>
                    <a:pt x="8174160" y="0"/>
                  </a:lnTo>
                  <a:lnTo>
                    <a:pt x="8174160" y="5029311"/>
                  </a:lnTo>
                  <a:lnTo>
                    <a:pt x="6761429" y="6357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00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897241" y="2524771"/>
              <a:ext cx="6391275" cy="6502400"/>
            </a:xfrm>
            <a:custGeom>
              <a:avLst/>
              <a:gdLst/>
              <a:ahLst/>
              <a:cxnLst/>
              <a:rect l="l" t="t" r="r" b="b"/>
              <a:pathLst>
                <a:path w="6391275" h="6502400">
                  <a:moveTo>
                    <a:pt x="3639997" y="0"/>
                  </a:moveTo>
                  <a:lnTo>
                    <a:pt x="6390758" y="0"/>
                  </a:lnTo>
                  <a:lnTo>
                    <a:pt x="6390758" y="2613140"/>
                  </a:lnTo>
                  <a:lnTo>
                    <a:pt x="5675230" y="3251114"/>
                  </a:lnTo>
                  <a:lnTo>
                    <a:pt x="6390758" y="3889089"/>
                  </a:lnTo>
                  <a:lnTo>
                    <a:pt x="6390758" y="6502229"/>
                  </a:lnTo>
                  <a:lnTo>
                    <a:pt x="3639997" y="6502229"/>
                  </a:lnTo>
                  <a:lnTo>
                    <a:pt x="0" y="3256757"/>
                  </a:lnTo>
                  <a:lnTo>
                    <a:pt x="0" y="3245471"/>
                  </a:lnTo>
                  <a:lnTo>
                    <a:pt x="3639997" y="0"/>
                  </a:lnTo>
                  <a:close/>
                </a:path>
              </a:pathLst>
            </a:custGeom>
            <a:solidFill>
              <a:srgbClr val="310044">
                <a:alpha val="90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890993" y="6970285"/>
              <a:ext cx="6397625" cy="3317240"/>
            </a:xfrm>
            <a:custGeom>
              <a:avLst/>
              <a:gdLst/>
              <a:ahLst/>
              <a:cxnLst/>
              <a:rect l="l" t="t" r="r" b="b"/>
              <a:pathLst>
                <a:path w="6397625" h="3317240">
                  <a:moveTo>
                    <a:pt x="6397006" y="3316714"/>
                  </a:moveTo>
                  <a:lnTo>
                    <a:pt x="0" y="3316714"/>
                  </a:lnTo>
                  <a:lnTo>
                    <a:pt x="4212544" y="0"/>
                  </a:lnTo>
                  <a:lnTo>
                    <a:pt x="6397006" y="1719919"/>
                  </a:lnTo>
                  <a:lnTo>
                    <a:pt x="6397006" y="3316714"/>
                  </a:lnTo>
                  <a:close/>
                </a:path>
              </a:pathLst>
            </a:custGeom>
            <a:solidFill>
              <a:srgbClr val="8B45A6">
                <a:alpha val="72999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95829" y="0"/>
              <a:ext cx="3192169" cy="791206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785081" y="1618339"/>
              <a:ext cx="2461895" cy="578485"/>
            </a:xfrm>
            <a:custGeom>
              <a:avLst/>
              <a:gdLst/>
              <a:ahLst/>
              <a:cxnLst/>
              <a:rect l="l" t="t" r="r" b="b"/>
              <a:pathLst>
                <a:path w="2461894" h="578485">
                  <a:moveTo>
                    <a:pt x="2461345" y="578011"/>
                  </a:moveTo>
                  <a:lnTo>
                    <a:pt x="0" y="2248"/>
                  </a:lnTo>
                  <a:lnTo>
                    <a:pt x="2185163" y="0"/>
                  </a:lnTo>
                  <a:lnTo>
                    <a:pt x="2461345" y="578011"/>
                  </a:lnTo>
                  <a:close/>
                </a:path>
              </a:pathLst>
            </a:custGeom>
            <a:solidFill>
              <a:srgbClr val="C2A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783617" y="346193"/>
              <a:ext cx="5504815" cy="1274445"/>
            </a:xfrm>
            <a:custGeom>
              <a:avLst/>
              <a:gdLst/>
              <a:ahLst/>
              <a:cxnLst/>
              <a:rect l="l" t="t" r="r" b="b"/>
              <a:pathLst>
                <a:path w="5504815" h="1274445">
                  <a:moveTo>
                    <a:pt x="1453" y="1274383"/>
                  </a:moveTo>
                  <a:lnTo>
                    <a:pt x="0" y="262883"/>
                  </a:lnTo>
                  <a:lnTo>
                    <a:pt x="5504383" y="0"/>
                  </a:lnTo>
                  <a:lnTo>
                    <a:pt x="5504383" y="1268747"/>
                  </a:lnTo>
                  <a:lnTo>
                    <a:pt x="1453" y="1274383"/>
                  </a:lnTo>
                  <a:close/>
                </a:path>
              </a:pathLst>
            </a:custGeom>
            <a:solidFill>
              <a:srgbClr val="8B45A6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pic>
          <p:nvPicPr>
            <p:cNvPr id="9" name="object 9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104977" y="7505700"/>
              <a:ext cx="2573423" cy="2573423"/>
            </a:xfrm>
            <a:prstGeom prst="octagon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5945148" y="529967"/>
            <a:ext cx="361315" cy="0"/>
          </a:xfrm>
          <a:custGeom>
            <a:avLst/>
            <a:gdLst/>
            <a:ahLst/>
            <a:cxnLst/>
            <a:rect l="l" t="t" r="r" b="b"/>
            <a:pathLst>
              <a:path w="361314">
                <a:moveTo>
                  <a:pt x="0" y="0"/>
                </a:moveTo>
                <a:lnTo>
                  <a:pt x="361051" y="0"/>
                </a:lnTo>
              </a:path>
            </a:pathLst>
          </a:custGeom>
          <a:ln w="857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8174" y="2414284"/>
            <a:ext cx="361315" cy="0"/>
          </a:xfrm>
          <a:custGeom>
            <a:avLst/>
            <a:gdLst/>
            <a:ahLst/>
            <a:cxnLst/>
            <a:rect l="l" t="t" r="r" b="b"/>
            <a:pathLst>
              <a:path w="361315">
                <a:moveTo>
                  <a:pt x="0" y="0"/>
                </a:moveTo>
                <a:lnTo>
                  <a:pt x="361051" y="0"/>
                </a:lnTo>
              </a:path>
            </a:pathLst>
          </a:custGeom>
          <a:ln w="857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243683" y="342122"/>
            <a:ext cx="8961081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8000" b="1" dirty="0"/>
              <a:t>Dataset Description</a:t>
            </a:r>
            <a:endParaRPr lang="en-US" sz="8000" dirty="0"/>
          </a:p>
        </p:txBody>
      </p:sp>
      <p:sp>
        <p:nvSpPr>
          <p:cNvPr id="19" name="object 19"/>
          <p:cNvSpPr txBox="1"/>
          <p:nvPr/>
        </p:nvSpPr>
        <p:spPr>
          <a:xfrm>
            <a:off x="13340044" y="714206"/>
            <a:ext cx="3718560" cy="6870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4300" spc="455" dirty="0">
                <a:solidFill>
                  <a:srgbClr val="FFFFFF"/>
                </a:solidFill>
                <a:latin typeface="Trebuchet MS"/>
                <a:cs typeface="Trebuchet MS"/>
              </a:rPr>
              <a:t>Crop</a:t>
            </a:r>
            <a:endParaRPr sz="4300" dirty="0">
              <a:latin typeface="Trebuchet MS"/>
              <a:cs typeface="Trebuchet M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7BEF56-173C-3255-511F-C1D40E05F21E}"/>
              </a:ext>
            </a:extLst>
          </p:cNvPr>
          <p:cNvSpPr txBox="1"/>
          <p:nvPr/>
        </p:nvSpPr>
        <p:spPr>
          <a:xfrm>
            <a:off x="763547" y="3144482"/>
            <a:ext cx="1112692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  <a:defRPr sz="2000">
                <a:solidFill>
                  <a:srgbClr val="323232"/>
                </a:solidFill>
              </a:defRPr>
            </a:pPr>
            <a:r>
              <a:rPr lang="en-US" sz="4800" dirty="0"/>
              <a:t>Dataset contains 2200 records of 22 crops.</a:t>
            </a:r>
          </a:p>
          <a:p>
            <a:pPr marL="685800" indent="-685800">
              <a:buFont typeface="Arial" panose="020B0604020202020204" pitchFamily="34" charset="0"/>
              <a:buChar char="•"/>
              <a:defRPr sz="2000">
                <a:solidFill>
                  <a:srgbClr val="323232"/>
                </a:solidFill>
              </a:defRPr>
            </a:pPr>
            <a:r>
              <a:rPr lang="en-US" sz="4800" dirty="0"/>
              <a:t>Features used: Nitrogen, Phosphorus, Potassium, Temperature, Humidity, pH, and Rainfall</a:t>
            </a:r>
          </a:p>
          <a:p>
            <a:pPr marL="685800" indent="-685800">
              <a:buFont typeface="Arial" panose="020B0604020202020204" pitchFamily="34" charset="0"/>
              <a:buChar char="•"/>
              <a:defRPr sz="2000">
                <a:solidFill>
                  <a:srgbClr val="323232"/>
                </a:solidFill>
              </a:defRPr>
            </a:pPr>
            <a:r>
              <a:rPr lang="en-US" sz="4800" dirty="0"/>
              <a:t>Each row ends with the best crop label based on these values.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7625" y="-38100"/>
            <a:ext cx="17620375" cy="10287525"/>
            <a:chOff x="667648" y="0"/>
            <a:chExt cx="17620970" cy="10287525"/>
          </a:xfrm>
        </p:grpSpPr>
        <p:sp>
          <p:nvSpPr>
            <p:cNvPr id="4" name="object 4"/>
            <p:cNvSpPr/>
            <p:nvPr/>
          </p:nvSpPr>
          <p:spPr>
            <a:xfrm>
              <a:off x="10113839" y="0"/>
              <a:ext cx="8174355" cy="6358255"/>
            </a:xfrm>
            <a:custGeom>
              <a:avLst/>
              <a:gdLst/>
              <a:ahLst/>
              <a:cxnLst/>
              <a:rect l="l" t="t" r="r" b="b"/>
              <a:pathLst>
                <a:path w="8174355" h="6358255">
                  <a:moveTo>
                    <a:pt x="0" y="0"/>
                  </a:moveTo>
                  <a:lnTo>
                    <a:pt x="8174160" y="0"/>
                  </a:lnTo>
                  <a:lnTo>
                    <a:pt x="8174160" y="5029311"/>
                  </a:lnTo>
                  <a:lnTo>
                    <a:pt x="6761429" y="6357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006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11897241" y="2524771"/>
              <a:ext cx="6391275" cy="6502400"/>
            </a:xfrm>
            <a:custGeom>
              <a:avLst/>
              <a:gdLst/>
              <a:ahLst/>
              <a:cxnLst/>
              <a:rect l="l" t="t" r="r" b="b"/>
              <a:pathLst>
                <a:path w="6391275" h="6502400">
                  <a:moveTo>
                    <a:pt x="3639997" y="0"/>
                  </a:moveTo>
                  <a:lnTo>
                    <a:pt x="6390758" y="0"/>
                  </a:lnTo>
                  <a:lnTo>
                    <a:pt x="6390758" y="2613140"/>
                  </a:lnTo>
                  <a:lnTo>
                    <a:pt x="5675230" y="3251114"/>
                  </a:lnTo>
                  <a:lnTo>
                    <a:pt x="6390758" y="3889089"/>
                  </a:lnTo>
                  <a:lnTo>
                    <a:pt x="6390758" y="6502229"/>
                  </a:lnTo>
                  <a:lnTo>
                    <a:pt x="3639997" y="6502229"/>
                  </a:lnTo>
                  <a:lnTo>
                    <a:pt x="0" y="3256757"/>
                  </a:lnTo>
                  <a:lnTo>
                    <a:pt x="0" y="3245471"/>
                  </a:lnTo>
                  <a:lnTo>
                    <a:pt x="3639997" y="0"/>
                  </a:lnTo>
                  <a:close/>
                </a:path>
              </a:pathLst>
            </a:custGeom>
            <a:solidFill>
              <a:srgbClr val="310044">
                <a:alpha val="90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11890993" y="6970285"/>
              <a:ext cx="6397625" cy="3317240"/>
            </a:xfrm>
            <a:custGeom>
              <a:avLst/>
              <a:gdLst/>
              <a:ahLst/>
              <a:cxnLst/>
              <a:rect l="l" t="t" r="r" b="b"/>
              <a:pathLst>
                <a:path w="6397625" h="3317240">
                  <a:moveTo>
                    <a:pt x="6397006" y="3316714"/>
                  </a:moveTo>
                  <a:lnTo>
                    <a:pt x="0" y="3316714"/>
                  </a:lnTo>
                  <a:lnTo>
                    <a:pt x="4212544" y="0"/>
                  </a:lnTo>
                  <a:lnTo>
                    <a:pt x="6397006" y="1719919"/>
                  </a:lnTo>
                  <a:lnTo>
                    <a:pt x="6397006" y="3316714"/>
                  </a:lnTo>
                  <a:close/>
                </a:path>
              </a:pathLst>
            </a:custGeom>
            <a:solidFill>
              <a:srgbClr val="8B45A6">
                <a:alpha val="72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95828" y="0"/>
              <a:ext cx="3192169" cy="791206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785081" y="1618339"/>
              <a:ext cx="2461895" cy="578485"/>
            </a:xfrm>
            <a:custGeom>
              <a:avLst/>
              <a:gdLst/>
              <a:ahLst/>
              <a:cxnLst/>
              <a:rect l="l" t="t" r="r" b="b"/>
              <a:pathLst>
                <a:path w="2461894" h="578485">
                  <a:moveTo>
                    <a:pt x="2461345" y="578011"/>
                  </a:moveTo>
                  <a:lnTo>
                    <a:pt x="0" y="2248"/>
                  </a:lnTo>
                  <a:lnTo>
                    <a:pt x="2185163" y="0"/>
                  </a:lnTo>
                  <a:lnTo>
                    <a:pt x="2461345" y="578011"/>
                  </a:lnTo>
                  <a:close/>
                </a:path>
              </a:pathLst>
            </a:custGeom>
            <a:solidFill>
              <a:srgbClr val="C2A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783617" y="346193"/>
              <a:ext cx="5504815" cy="1274445"/>
            </a:xfrm>
            <a:custGeom>
              <a:avLst/>
              <a:gdLst/>
              <a:ahLst/>
              <a:cxnLst/>
              <a:rect l="l" t="t" r="r" b="b"/>
              <a:pathLst>
                <a:path w="5504815" h="1274445">
                  <a:moveTo>
                    <a:pt x="1453" y="1274383"/>
                  </a:moveTo>
                  <a:lnTo>
                    <a:pt x="0" y="262883"/>
                  </a:lnTo>
                  <a:lnTo>
                    <a:pt x="5504383" y="0"/>
                  </a:lnTo>
                  <a:lnTo>
                    <a:pt x="5504383" y="1268747"/>
                  </a:lnTo>
                  <a:lnTo>
                    <a:pt x="1453" y="1274383"/>
                  </a:lnTo>
                  <a:close/>
                </a:path>
              </a:pathLst>
            </a:custGeom>
            <a:solidFill>
              <a:srgbClr val="8B45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029285" y="7467600"/>
              <a:ext cx="2573510" cy="2573423"/>
            </a:xfrm>
            <a:prstGeom prst="octagon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144000" y="659941"/>
              <a:ext cx="361315" cy="0"/>
            </a:xfrm>
            <a:custGeom>
              <a:avLst/>
              <a:gdLst/>
              <a:ahLst/>
              <a:cxnLst/>
              <a:rect l="l" t="t" r="r" b="b"/>
              <a:pathLst>
                <a:path w="361315">
                  <a:moveTo>
                    <a:pt x="0" y="0"/>
                  </a:moveTo>
                  <a:lnTo>
                    <a:pt x="361051" y="0"/>
                  </a:lnTo>
                </a:path>
              </a:pathLst>
            </a:custGeom>
            <a:ln w="857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67648" y="2567711"/>
              <a:ext cx="361315" cy="0"/>
            </a:xfrm>
            <a:custGeom>
              <a:avLst/>
              <a:gdLst/>
              <a:ahLst/>
              <a:cxnLst/>
              <a:rect l="l" t="t" r="r" b="b"/>
              <a:pathLst>
                <a:path w="361315">
                  <a:moveTo>
                    <a:pt x="0" y="0"/>
                  </a:moveTo>
                  <a:lnTo>
                    <a:pt x="361051" y="0"/>
                  </a:lnTo>
                </a:path>
              </a:pathLst>
            </a:custGeom>
            <a:ln w="857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3201516" y="604119"/>
            <a:ext cx="5048250" cy="69442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4400" spc="325" dirty="0">
                <a:solidFill>
                  <a:srgbClr val="FFFFFF"/>
                </a:solidFill>
                <a:latin typeface="Trebuchet MS"/>
                <a:cs typeface="Trebuchet MS"/>
              </a:rPr>
              <a:t>Crop</a:t>
            </a:r>
            <a:endParaRPr sz="4400" dirty="0">
              <a:latin typeface="Trebuchet MS"/>
              <a:cs typeface="Trebuchet M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FC6FF1B-0B17-4944-6012-166C16B02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08" y="1298539"/>
            <a:ext cx="11124292" cy="81624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FFB45A72-18CE-86E8-7CA4-EDB2FFA41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>
            <a:extLst>
              <a:ext uri="{FF2B5EF4-FFF2-40B4-BE49-F238E27FC236}">
                <a16:creationId xmlns:a16="http://schemas.microsoft.com/office/drawing/2014/main" id="{ED8889E5-61B4-179D-6C6F-318CA7CC99D5}"/>
              </a:ext>
            </a:extLst>
          </p:cNvPr>
          <p:cNvGrpSpPr/>
          <p:nvPr/>
        </p:nvGrpSpPr>
        <p:grpSpPr>
          <a:xfrm>
            <a:off x="9143691" y="-38100"/>
            <a:ext cx="9144309" cy="10287525"/>
            <a:chOff x="9144000" y="0"/>
            <a:chExt cx="9144618" cy="1028752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7223E971-5096-A58E-8008-2017322887B7}"/>
                </a:ext>
              </a:extLst>
            </p:cNvPr>
            <p:cNvSpPr/>
            <p:nvPr/>
          </p:nvSpPr>
          <p:spPr>
            <a:xfrm>
              <a:off x="10113839" y="0"/>
              <a:ext cx="8174355" cy="6358255"/>
            </a:xfrm>
            <a:custGeom>
              <a:avLst/>
              <a:gdLst/>
              <a:ahLst/>
              <a:cxnLst/>
              <a:rect l="l" t="t" r="r" b="b"/>
              <a:pathLst>
                <a:path w="8174355" h="6358255">
                  <a:moveTo>
                    <a:pt x="0" y="0"/>
                  </a:moveTo>
                  <a:lnTo>
                    <a:pt x="8174160" y="0"/>
                  </a:lnTo>
                  <a:lnTo>
                    <a:pt x="8174160" y="5029311"/>
                  </a:lnTo>
                  <a:lnTo>
                    <a:pt x="6761429" y="6357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006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2C636626-52F7-C8CC-72AC-116DBF66BA41}"/>
                </a:ext>
              </a:extLst>
            </p:cNvPr>
            <p:cNvSpPr/>
            <p:nvPr/>
          </p:nvSpPr>
          <p:spPr>
            <a:xfrm>
              <a:off x="11897241" y="2524771"/>
              <a:ext cx="6391275" cy="6502400"/>
            </a:xfrm>
            <a:custGeom>
              <a:avLst/>
              <a:gdLst/>
              <a:ahLst/>
              <a:cxnLst/>
              <a:rect l="l" t="t" r="r" b="b"/>
              <a:pathLst>
                <a:path w="6391275" h="6502400">
                  <a:moveTo>
                    <a:pt x="3639997" y="0"/>
                  </a:moveTo>
                  <a:lnTo>
                    <a:pt x="6390758" y="0"/>
                  </a:lnTo>
                  <a:lnTo>
                    <a:pt x="6390758" y="2613140"/>
                  </a:lnTo>
                  <a:lnTo>
                    <a:pt x="5675230" y="3251114"/>
                  </a:lnTo>
                  <a:lnTo>
                    <a:pt x="6390758" y="3889089"/>
                  </a:lnTo>
                  <a:lnTo>
                    <a:pt x="6390758" y="6502229"/>
                  </a:lnTo>
                  <a:lnTo>
                    <a:pt x="3639997" y="6502229"/>
                  </a:lnTo>
                  <a:lnTo>
                    <a:pt x="0" y="3256757"/>
                  </a:lnTo>
                  <a:lnTo>
                    <a:pt x="0" y="3245471"/>
                  </a:lnTo>
                  <a:lnTo>
                    <a:pt x="3639997" y="0"/>
                  </a:lnTo>
                  <a:close/>
                </a:path>
              </a:pathLst>
            </a:custGeom>
            <a:solidFill>
              <a:srgbClr val="310044">
                <a:alpha val="90998"/>
              </a:srgbClr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EA842856-81F5-1096-B7C7-C3BF69E70C5A}"/>
                </a:ext>
              </a:extLst>
            </p:cNvPr>
            <p:cNvSpPr/>
            <p:nvPr/>
          </p:nvSpPr>
          <p:spPr>
            <a:xfrm>
              <a:off x="11890993" y="6970285"/>
              <a:ext cx="6397625" cy="3317240"/>
            </a:xfrm>
            <a:custGeom>
              <a:avLst/>
              <a:gdLst/>
              <a:ahLst/>
              <a:cxnLst/>
              <a:rect l="l" t="t" r="r" b="b"/>
              <a:pathLst>
                <a:path w="6397625" h="3317240">
                  <a:moveTo>
                    <a:pt x="6397006" y="3316714"/>
                  </a:moveTo>
                  <a:lnTo>
                    <a:pt x="0" y="3316714"/>
                  </a:lnTo>
                  <a:lnTo>
                    <a:pt x="4212544" y="0"/>
                  </a:lnTo>
                  <a:lnTo>
                    <a:pt x="6397006" y="1719919"/>
                  </a:lnTo>
                  <a:lnTo>
                    <a:pt x="6397006" y="3316714"/>
                  </a:lnTo>
                  <a:close/>
                </a:path>
              </a:pathLst>
            </a:custGeom>
            <a:solidFill>
              <a:srgbClr val="8B45A6">
                <a:alpha val="72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4B228C77-DC35-1861-CF87-991A74C666D8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95828" y="0"/>
              <a:ext cx="3192169" cy="7912066"/>
            </a:xfrm>
            <a:prstGeom prst="rect">
              <a:avLst/>
            </a:prstGeom>
          </p:spPr>
        </p:pic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D8298D5B-BF27-C53D-2C54-A61787EAB7A9}"/>
                </a:ext>
              </a:extLst>
            </p:cNvPr>
            <p:cNvSpPr/>
            <p:nvPr/>
          </p:nvSpPr>
          <p:spPr>
            <a:xfrm>
              <a:off x="12785081" y="1618339"/>
              <a:ext cx="2461895" cy="578485"/>
            </a:xfrm>
            <a:custGeom>
              <a:avLst/>
              <a:gdLst/>
              <a:ahLst/>
              <a:cxnLst/>
              <a:rect l="l" t="t" r="r" b="b"/>
              <a:pathLst>
                <a:path w="2461894" h="578485">
                  <a:moveTo>
                    <a:pt x="2461345" y="578011"/>
                  </a:moveTo>
                  <a:lnTo>
                    <a:pt x="0" y="2248"/>
                  </a:lnTo>
                  <a:lnTo>
                    <a:pt x="2185163" y="0"/>
                  </a:lnTo>
                  <a:lnTo>
                    <a:pt x="2461345" y="578011"/>
                  </a:lnTo>
                  <a:close/>
                </a:path>
              </a:pathLst>
            </a:custGeom>
            <a:solidFill>
              <a:srgbClr val="C2A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49A7EB5D-674B-84CE-4435-79BED33DCFA7}"/>
                </a:ext>
              </a:extLst>
            </p:cNvPr>
            <p:cNvSpPr/>
            <p:nvPr/>
          </p:nvSpPr>
          <p:spPr>
            <a:xfrm>
              <a:off x="12783617" y="346193"/>
              <a:ext cx="5504815" cy="1274445"/>
            </a:xfrm>
            <a:custGeom>
              <a:avLst/>
              <a:gdLst/>
              <a:ahLst/>
              <a:cxnLst/>
              <a:rect l="l" t="t" r="r" b="b"/>
              <a:pathLst>
                <a:path w="5504815" h="1274445">
                  <a:moveTo>
                    <a:pt x="1453" y="1274383"/>
                  </a:moveTo>
                  <a:lnTo>
                    <a:pt x="0" y="262883"/>
                  </a:lnTo>
                  <a:lnTo>
                    <a:pt x="5504383" y="0"/>
                  </a:lnTo>
                  <a:lnTo>
                    <a:pt x="5504383" y="1268747"/>
                  </a:lnTo>
                  <a:lnTo>
                    <a:pt x="1453" y="1274383"/>
                  </a:lnTo>
                  <a:close/>
                </a:path>
              </a:pathLst>
            </a:custGeom>
            <a:solidFill>
              <a:srgbClr val="8B45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2CCCE6F6-BD58-0896-B07C-8D5B4683D073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029285" y="7467600"/>
              <a:ext cx="2573510" cy="2573423"/>
            </a:xfrm>
            <a:prstGeom prst="octagon">
              <a:avLst/>
            </a:prstGeom>
          </p:spPr>
        </p:pic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4C4F502C-BD14-FD79-0012-9F3E8DD71AAD}"/>
                </a:ext>
              </a:extLst>
            </p:cNvPr>
            <p:cNvSpPr/>
            <p:nvPr/>
          </p:nvSpPr>
          <p:spPr>
            <a:xfrm>
              <a:off x="9144000" y="659941"/>
              <a:ext cx="361315" cy="0"/>
            </a:xfrm>
            <a:custGeom>
              <a:avLst/>
              <a:gdLst/>
              <a:ahLst/>
              <a:cxnLst/>
              <a:rect l="l" t="t" r="r" b="b"/>
              <a:pathLst>
                <a:path w="361315">
                  <a:moveTo>
                    <a:pt x="0" y="0"/>
                  </a:moveTo>
                  <a:lnTo>
                    <a:pt x="361051" y="0"/>
                  </a:lnTo>
                </a:path>
              </a:pathLst>
            </a:custGeom>
            <a:ln w="857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>
            <a:extLst>
              <a:ext uri="{FF2B5EF4-FFF2-40B4-BE49-F238E27FC236}">
                <a16:creationId xmlns:a16="http://schemas.microsoft.com/office/drawing/2014/main" id="{B4253271-F6E5-C537-3F6C-AFEF3E5E8403}"/>
              </a:ext>
            </a:extLst>
          </p:cNvPr>
          <p:cNvSpPr txBox="1"/>
          <p:nvPr/>
        </p:nvSpPr>
        <p:spPr>
          <a:xfrm>
            <a:off x="13201516" y="604119"/>
            <a:ext cx="5048250" cy="69442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4400" spc="325" dirty="0">
                <a:solidFill>
                  <a:srgbClr val="FFFFFF"/>
                </a:solidFill>
                <a:latin typeface="Trebuchet MS"/>
                <a:cs typeface="Trebuchet MS"/>
              </a:rPr>
              <a:t>Crop</a:t>
            </a:r>
            <a:endParaRPr sz="4400" dirty="0">
              <a:latin typeface="Trebuchet MS"/>
              <a:cs typeface="Trebuchet M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F017CEB-9BA0-C160-6838-C94484307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00" y="945315"/>
            <a:ext cx="10726420" cy="8160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9892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7648" y="0"/>
            <a:ext cx="17620970" cy="10287525"/>
            <a:chOff x="667648" y="0"/>
            <a:chExt cx="17620970" cy="10287525"/>
          </a:xfrm>
        </p:grpSpPr>
        <p:sp>
          <p:nvSpPr>
            <p:cNvPr id="4" name="object 4"/>
            <p:cNvSpPr/>
            <p:nvPr/>
          </p:nvSpPr>
          <p:spPr>
            <a:xfrm>
              <a:off x="10113839" y="0"/>
              <a:ext cx="8174355" cy="6358255"/>
            </a:xfrm>
            <a:custGeom>
              <a:avLst/>
              <a:gdLst/>
              <a:ahLst/>
              <a:cxnLst/>
              <a:rect l="l" t="t" r="r" b="b"/>
              <a:pathLst>
                <a:path w="8174355" h="6358255">
                  <a:moveTo>
                    <a:pt x="0" y="0"/>
                  </a:moveTo>
                  <a:lnTo>
                    <a:pt x="8174160" y="0"/>
                  </a:lnTo>
                  <a:lnTo>
                    <a:pt x="8174160" y="5029311"/>
                  </a:lnTo>
                  <a:lnTo>
                    <a:pt x="6761429" y="6357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00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897241" y="2524771"/>
              <a:ext cx="6391275" cy="6502400"/>
            </a:xfrm>
            <a:custGeom>
              <a:avLst/>
              <a:gdLst/>
              <a:ahLst/>
              <a:cxnLst/>
              <a:rect l="l" t="t" r="r" b="b"/>
              <a:pathLst>
                <a:path w="6391275" h="6502400">
                  <a:moveTo>
                    <a:pt x="3639997" y="0"/>
                  </a:moveTo>
                  <a:lnTo>
                    <a:pt x="6390758" y="0"/>
                  </a:lnTo>
                  <a:lnTo>
                    <a:pt x="6390758" y="2613140"/>
                  </a:lnTo>
                  <a:lnTo>
                    <a:pt x="5675230" y="3251114"/>
                  </a:lnTo>
                  <a:lnTo>
                    <a:pt x="6390758" y="3889089"/>
                  </a:lnTo>
                  <a:lnTo>
                    <a:pt x="6390758" y="6502229"/>
                  </a:lnTo>
                  <a:lnTo>
                    <a:pt x="3639997" y="6502229"/>
                  </a:lnTo>
                  <a:lnTo>
                    <a:pt x="0" y="3256757"/>
                  </a:lnTo>
                  <a:lnTo>
                    <a:pt x="0" y="3245471"/>
                  </a:lnTo>
                  <a:lnTo>
                    <a:pt x="3639997" y="0"/>
                  </a:lnTo>
                  <a:close/>
                </a:path>
              </a:pathLst>
            </a:custGeom>
            <a:solidFill>
              <a:srgbClr val="310044">
                <a:alpha val="90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890993" y="6970285"/>
              <a:ext cx="6397625" cy="3317240"/>
            </a:xfrm>
            <a:custGeom>
              <a:avLst/>
              <a:gdLst/>
              <a:ahLst/>
              <a:cxnLst/>
              <a:rect l="l" t="t" r="r" b="b"/>
              <a:pathLst>
                <a:path w="6397625" h="3317240">
                  <a:moveTo>
                    <a:pt x="6397006" y="3316714"/>
                  </a:moveTo>
                  <a:lnTo>
                    <a:pt x="0" y="3316714"/>
                  </a:lnTo>
                  <a:lnTo>
                    <a:pt x="4212544" y="0"/>
                  </a:lnTo>
                  <a:lnTo>
                    <a:pt x="6397006" y="1719919"/>
                  </a:lnTo>
                  <a:lnTo>
                    <a:pt x="6397006" y="3316714"/>
                  </a:lnTo>
                  <a:close/>
                </a:path>
              </a:pathLst>
            </a:custGeom>
            <a:solidFill>
              <a:srgbClr val="8B45A6">
                <a:alpha val="72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95828" y="0"/>
              <a:ext cx="3192169" cy="791206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785081" y="1618339"/>
              <a:ext cx="2461895" cy="578485"/>
            </a:xfrm>
            <a:custGeom>
              <a:avLst/>
              <a:gdLst/>
              <a:ahLst/>
              <a:cxnLst/>
              <a:rect l="l" t="t" r="r" b="b"/>
              <a:pathLst>
                <a:path w="2461894" h="578485">
                  <a:moveTo>
                    <a:pt x="2461345" y="578011"/>
                  </a:moveTo>
                  <a:lnTo>
                    <a:pt x="0" y="2248"/>
                  </a:lnTo>
                  <a:lnTo>
                    <a:pt x="2185163" y="0"/>
                  </a:lnTo>
                  <a:lnTo>
                    <a:pt x="2461345" y="578011"/>
                  </a:lnTo>
                  <a:close/>
                </a:path>
              </a:pathLst>
            </a:custGeom>
            <a:solidFill>
              <a:srgbClr val="C2A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783617" y="346193"/>
              <a:ext cx="5504815" cy="1274445"/>
            </a:xfrm>
            <a:custGeom>
              <a:avLst/>
              <a:gdLst/>
              <a:ahLst/>
              <a:cxnLst/>
              <a:rect l="l" t="t" r="r" b="b"/>
              <a:pathLst>
                <a:path w="5504815" h="1274445">
                  <a:moveTo>
                    <a:pt x="1453" y="1274383"/>
                  </a:moveTo>
                  <a:lnTo>
                    <a:pt x="0" y="262883"/>
                  </a:lnTo>
                  <a:lnTo>
                    <a:pt x="5504383" y="0"/>
                  </a:lnTo>
                  <a:lnTo>
                    <a:pt x="5504383" y="1268747"/>
                  </a:lnTo>
                  <a:lnTo>
                    <a:pt x="1453" y="1274383"/>
                  </a:lnTo>
                  <a:close/>
                </a:path>
              </a:pathLst>
            </a:custGeom>
            <a:solidFill>
              <a:srgbClr val="8B45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028777" y="7429500"/>
              <a:ext cx="2573423" cy="2573423"/>
            </a:xfrm>
            <a:prstGeom prst="octagon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144000" y="659941"/>
              <a:ext cx="361315" cy="0"/>
            </a:xfrm>
            <a:custGeom>
              <a:avLst/>
              <a:gdLst/>
              <a:ahLst/>
              <a:cxnLst/>
              <a:rect l="l" t="t" r="r" b="b"/>
              <a:pathLst>
                <a:path w="361315">
                  <a:moveTo>
                    <a:pt x="0" y="0"/>
                  </a:moveTo>
                  <a:lnTo>
                    <a:pt x="361051" y="0"/>
                  </a:lnTo>
                </a:path>
              </a:pathLst>
            </a:custGeom>
            <a:ln w="857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67648" y="2567711"/>
              <a:ext cx="361315" cy="0"/>
            </a:xfrm>
            <a:custGeom>
              <a:avLst/>
              <a:gdLst/>
              <a:ahLst/>
              <a:cxnLst/>
              <a:rect l="l" t="t" r="r" b="b"/>
              <a:pathLst>
                <a:path w="361315">
                  <a:moveTo>
                    <a:pt x="0" y="0"/>
                  </a:moveTo>
                  <a:lnTo>
                    <a:pt x="361051" y="0"/>
                  </a:lnTo>
                </a:path>
              </a:pathLst>
            </a:custGeom>
            <a:ln w="857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3201516" y="604119"/>
            <a:ext cx="5048250" cy="69442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4400" spc="325" dirty="0">
                <a:solidFill>
                  <a:srgbClr val="FFFFFF"/>
                </a:solidFill>
                <a:latin typeface="Trebuchet MS"/>
                <a:cs typeface="Trebuchet MS"/>
              </a:rPr>
              <a:t>Crop</a:t>
            </a:r>
            <a:endParaRPr sz="4400" dirty="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901092" y="672714"/>
            <a:ext cx="10726420" cy="1243289"/>
          </a:xfrm>
          <a:prstGeom prst="rect">
            <a:avLst/>
          </a:prstGeom>
        </p:spPr>
        <p:txBody>
          <a:bodyPr vert="horz" wrap="square" lIns="0" tIns="133985" rIns="0" bIns="0" rtlCol="0">
            <a:spAutoFit/>
          </a:bodyPr>
          <a:lstStyle/>
          <a:p>
            <a:r>
              <a:rPr lang="en-US" sz="7200" b="1" dirty="0"/>
              <a:t>Model Selection</a:t>
            </a:r>
            <a:endParaRPr lang="en-US" sz="7200" dirty="0"/>
          </a:p>
        </p:txBody>
      </p:sp>
      <p:sp>
        <p:nvSpPr>
          <p:cNvPr id="15" name="object 15"/>
          <p:cNvSpPr txBox="1">
            <a:spLocks noGrp="1"/>
          </p:cNvSpPr>
          <p:nvPr>
            <p:ph type="body" idx="1"/>
          </p:nvPr>
        </p:nvSpPr>
        <p:spPr>
          <a:xfrm>
            <a:off x="515662" y="2076760"/>
            <a:ext cx="12719191" cy="7606121"/>
          </a:xfrm>
          <a:prstGeom prst="rect">
            <a:avLst/>
          </a:prstGeom>
        </p:spPr>
        <p:txBody>
          <a:bodyPr vert="horz" wrap="square" lIns="0" tIns="226695" rIns="0" bIns="0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3600" dirty="0"/>
              <a:t>In this project, we experimented with multiple machine learning models to identify the most accurate and efficient algorithm for crop prediction. </a:t>
            </a:r>
          </a:p>
          <a:p>
            <a:pPr algn="l">
              <a:lnSpc>
                <a:spcPct val="150000"/>
              </a:lnSpc>
            </a:pPr>
            <a:r>
              <a:rPr lang="en-US" sz="3600" dirty="0"/>
              <a:t>The selection of the right model plays a </a:t>
            </a:r>
            <a:r>
              <a:rPr lang="en-US" sz="3600" b="1" dirty="0"/>
              <a:t>critical role</a:t>
            </a:r>
            <a:r>
              <a:rPr lang="en-US" sz="3600" dirty="0"/>
              <a:t> in ensuring high accuracy, precision, and reliability in agricultural recommendations.</a:t>
            </a:r>
          </a:p>
          <a:p>
            <a:pPr algn="l">
              <a:lnSpc>
                <a:spcPct val="150000"/>
              </a:lnSpc>
            </a:pPr>
            <a:r>
              <a:rPr lang="en-US" sz="3600" dirty="0"/>
              <a:t>We trained and evaluated the following models:</a:t>
            </a:r>
          </a:p>
          <a:p>
            <a:pPr algn="l">
              <a:lnSpc>
                <a:spcPct val="150000"/>
              </a:lnSpc>
            </a:pPr>
            <a:r>
              <a:rPr lang="en-US" sz="3600" b="1" dirty="0"/>
              <a:t>Decision Tree Classifier</a:t>
            </a:r>
            <a:endParaRPr lang="en-US" sz="3600" dirty="0"/>
          </a:p>
          <a:p>
            <a:pPr algn="l">
              <a:lnSpc>
                <a:spcPct val="150000"/>
              </a:lnSpc>
            </a:pPr>
            <a:r>
              <a:rPr lang="en-US" sz="3600" b="1" dirty="0"/>
              <a:t>Random Forest Classifier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67648" y="0"/>
            <a:ext cx="17620970" cy="10287525"/>
            <a:chOff x="667648" y="0"/>
            <a:chExt cx="17620970" cy="10287525"/>
          </a:xfrm>
        </p:grpSpPr>
        <p:sp>
          <p:nvSpPr>
            <p:cNvPr id="4" name="object 4"/>
            <p:cNvSpPr/>
            <p:nvPr/>
          </p:nvSpPr>
          <p:spPr>
            <a:xfrm>
              <a:off x="10113839" y="0"/>
              <a:ext cx="8174355" cy="6358255"/>
            </a:xfrm>
            <a:custGeom>
              <a:avLst/>
              <a:gdLst/>
              <a:ahLst/>
              <a:cxnLst/>
              <a:rect l="l" t="t" r="r" b="b"/>
              <a:pathLst>
                <a:path w="8174355" h="6358255">
                  <a:moveTo>
                    <a:pt x="0" y="0"/>
                  </a:moveTo>
                  <a:lnTo>
                    <a:pt x="8174160" y="0"/>
                  </a:lnTo>
                  <a:lnTo>
                    <a:pt x="8174160" y="5029311"/>
                  </a:lnTo>
                  <a:lnTo>
                    <a:pt x="6761429" y="6357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006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11897241" y="2524771"/>
              <a:ext cx="6391275" cy="6502400"/>
            </a:xfrm>
            <a:custGeom>
              <a:avLst/>
              <a:gdLst/>
              <a:ahLst/>
              <a:cxnLst/>
              <a:rect l="l" t="t" r="r" b="b"/>
              <a:pathLst>
                <a:path w="6391275" h="6502400">
                  <a:moveTo>
                    <a:pt x="3639997" y="0"/>
                  </a:moveTo>
                  <a:lnTo>
                    <a:pt x="6390758" y="0"/>
                  </a:lnTo>
                  <a:lnTo>
                    <a:pt x="6390758" y="2613140"/>
                  </a:lnTo>
                  <a:lnTo>
                    <a:pt x="5675230" y="3251114"/>
                  </a:lnTo>
                  <a:lnTo>
                    <a:pt x="6390758" y="3889089"/>
                  </a:lnTo>
                  <a:lnTo>
                    <a:pt x="6390758" y="6502229"/>
                  </a:lnTo>
                  <a:lnTo>
                    <a:pt x="3639997" y="6502229"/>
                  </a:lnTo>
                  <a:lnTo>
                    <a:pt x="0" y="3256757"/>
                  </a:lnTo>
                  <a:lnTo>
                    <a:pt x="0" y="3245471"/>
                  </a:lnTo>
                  <a:lnTo>
                    <a:pt x="3639997" y="0"/>
                  </a:lnTo>
                  <a:close/>
                </a:path>
              </a:pathLst>
            </a:custGeom>
            <a:solidFill>
              <a:srgbClr val="310044">
                <a:alpha val="90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890993" y="6970285"/>
              <a:ext cx="6397625" cy="3317240"/>
            </a:xfrm>
            <a:custGeom>
              <a:avLst/>
              <a:gdLst/>
              <a:ahLst/>
              <a:cxnLst/>
              <a:rect l="l" t="t" r="r" b="b"/>
              <a:pathLst>
                <a:path w="6397625" h="3317240">
                  <a:moveTo>
                    <a:pt x="6397006" y="3316714"/>
                  </a:moveTo>
                  <a:lnTo>
                    <a:pt x="0" y="3316714"/>
                  </a:lnTo>
                  <a:lnTo>
                    <a:pt x="4212544" y="0"/>
                  </a:lnTo>
                  <a:lnTo>
                    <a:pt x="6397006" y="1719919"/>
                  </a:lnTo>
                  <a:lnTo>
                    <a:pt x="6397006" y="3316714"/>
                  </a:lnTo>
                  <a:close/>
                </a:path>
              </a:pathLst>
            </a:custGeom>
            <a:solidFill>
              <a:srgbClr val="8B45A6">
                <a:alpha val="72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95829" y="0"/>
              <a:ext cx="3192169" cy="791206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785081" y="1618339"/>
              <a:ext cx="2461895" cy="578485"/>
            </a:xfrm>
            <a:custGeom>
              <a:avLst/>
              <a:gdLst/>
              <a:ahLst/>
              <a:cxnLst/>
              <a:rect l="l" t="t" r="r" b="b"/>
              <a:pathLst>
                <a:path w="2461894" h="578485">
                  <a:moveTo>
                    <a:pt x="2461345" y="578011"/>
                  </a:moveTo>
                  <a:lnTo>
                    <a:pt x="0" y="2248"/>
                  </a:lnTo>
                  <a:lnTo>
                    <a:pt x="2185163" y="0"/>
                  </a:lnTo>
                  <a:lnTo>
                    <a:pt x="2461345" y="578011"/>
                  </a:lnTo>
                  <a:close/>
                </a:path>
              </a:pathLst>
            </a:custGeom>
            <a:solidFill>
              <a:srgbClr val="C2A5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783617" y="346193"/>
              <a:ext cx="5504815" cy="1274445"/>
            </a:xfrm>
            <a:custGeom>
              <a:avLst/>
              <a:gdLst/>
              <a:ahLst/>
              <a:cxnLst/>
              <a:rect l="l" t="t" r="r" b="b"/>
              <a:pathLst>
                <a:path w="5504815" h="1274445">
                  <a:moveTo>
                    <a:pt x="1453" y="1274383"/>
                  </a:moveTo>
                  <a:lnTo>
                    <a:pt x="0" y="262883"/>
                  </a:lnTo>
                  <a:lnTo>
                    <a:pt x="5504383" y="0"/>
                  </a:lnTo>
                  <a:lnTo>
                    <a:pt x="5504383" y="1268747"/>
                  </a:lnTo>
                  <a:lnTo>
                    <a:pt x="1453" y="1274383"/>
                  </a:lnTo>
                  <a:close/>
                </a:path>
              </a:pathLst>
            </a:custGeom>
            <a:solidFill>
              <a:srgbClr val="8B45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028777" y="7505700"/>
              <a:ext cx="2573423" cy="2573423"/>
            </a:xfrm>
            <a:prstGeom prst="octagon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143999" y="659941"/>
              <a:ext cx="361315" cy="0"/>
            </a:xfrm>
            <a:custGeom>
              <a:avLst/>
              <a:gdLst/>
              <a:ahLst/>
              <a:cxnLst/>
              <a:rect l="l" t="t" r="r" b="b"/>
              <a:pathLst>
                <a:path w="361315">
                  <a:moveTo>
                    <a:pt x="0" y="0"/>
                  </a:moveTo>
                  <a:lnTo>
                    <a:pt x="361051" y="0"/>
                  </a:lnTo>
                </a:path>
              </a:pathLst>
            </a:custGeom>
            <a:ln w="857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67648" y="2567711"/>
              <a:ext cx="361315" cy="0"/>
            </a:xfrm>
            <a:custGeom>
              <a:avLst/>
              <a:gdLst/>
              <a:ahLst/>
              <a:cxnLst/>
              <a:rect l="l" t="t" r="r" b="b"/>
              <a:pathLst>
                <a:path w="361315">
                  <a:moveTo>
                    <a:pt x="0" y="0"/>
                  </a:moveTo>
                  <a:lnTo>
                    <a:pt x="361051" y="0"/>
                  </a:lnTo>
                </a:path>
              </a:pathLst>
            </a:custGeom>
            <a:ln w="857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3201516" y="604119"/>
            <a:ext cx="5048250" cy="694421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sz="4400" spc="325" dirty="0">
                <a:solidFill>
                  <a:srgbClr val="FFFFFF"/>
                </a:solidFill>
                <a:latin typeface="Trebuchet MS"/>
                <a:cs typeface="Trebuchet MS"/>
              </a:rPr>
              <a:t>Crop</a:t>
            </a:r>
            <a:endParaRPr sz="4400" dirty="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82136" y="462517"/>
            <a:ext cx="11609864" cy="966290"/>
          </a:xfrm>
          <a:prstGeom prst="rect">
            <a:avLst/>
          </a:prstGeom>
        </p:spPr>
        <p:txBody>
          <a:bodyPr vert="horz" wrap="square" lIns="0" tIns="133985" rIns="0" bIns="0" rtlCol="0">
            <a:spAutoFit/>
          </a:bodyPr>
          <a:lstStyle/>
          <a:p>
            <a:r>
              <a:rPr lang="en-US" b="1" dirty="0"/>
              <a:t>How It’s effect on results</a:t>
            </a:r>
            <a:endParaRPr lang="en-US" dirty="0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01748147-9BA1-2022-51E7-520B50A95E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2136" y="2544547"/>
            <a:ext cx="10382886" cy="6247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Decision Tree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offers a fast, interpretable structure but is prone to overfitting in noisy datasets.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achieved 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98.7% accuracy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 our dataset.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Random Forest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an ensemble method that combines multiple decision trees, reducing variance and improving generalization. It achieved 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99.2% accuracy</a:t>
            </a:r>
            <a:r>
              <a:rPr kumimoji="0" lang="en-US" alt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outperformed others in terms of stability and real-world prediction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314</TotalTime>
  <Words>442</Words>
  <Application>Microsoft Office PowerPoint</Application>
  <PresentationFormat>Custom</PresentationFormat>
  <Paragraphs>48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Microsoft Sans Serif</vt:lpstr>
      <vt:lpstr>Trebuchet MS</vt:lpstr>
      <vt:lpstr>Office Theme</vt:lpstr>
      <vt:lpstr>Intelligent Crop Recommendation System </vt:lpstr>
      <vt:lpstr>Introduction </vt:lpstr>
      <vt:lpstr>Problem Statement</vt:lpstr>
      <vt:lpstr>Dataset Description</vt:lpstr>
      <vt:lpstr>Dataset Description</vt:lpstr>
      <vt:lpstr>PowerPoint Presentation</vt:lpstr>
      <vt:lpstr>PowerPoint Presentation</vt:lpstr>
      <vt:lpstr>Model Selection</vt:lpstr>
      <vt:lpstr>How It’s effect on results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SSUET-AIT_MUN-PROPOSAL</dc:title>
  <dc:creator>maryam riaz</dc:creator>
  <cp:keywords>DAGPmt6XI1g,BAFx7AUW34g</cp:keywords>
  <cp:lastModifiedBy>03-135221-031</cp:lastModifiedBy>
  <cp:revision>23</cp:revision>
  <dcterms:created xsi:type="dcterms:W3CDTF">2025-03-15T09:23:13Z</dcterms:created>
  <dcterms:modified xsi:type="dcterms:W3CDTF">2025-06-05T11:35:10Z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2024-09-07T00:00:00Z</vt:filetime>
  </property>
  <property fmtid="{D5CDD505-2E9C-101B-9397-08002B2CF9AE}" pid="3" name="Creator">
    <vt:lpwstr>Canva</vt:lpwstr>
  </property>
  <property fmtid="{D5CDD505-2E9C-101B-9397-08002B2CF9AE}" pid="4" name="LastSaved">
    <vt:filetime>2025-03-15T00:00:00Z</vt:filetime>
  </property>
</Properties>
</file>